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18288000" cy="10287000"/>
  <p:notesSz cx="6858000" cy="9144000"/>
  <p:embeddedFontLst>
    <p:embeddedFont>
      <p:font typeface="Inria Serif Bold" charset="1" panose="00000000000000000000"/>
      <p:regular r:id="rId17"/>
    </p:embeddedFont>
    <p:embeddedFont>
      <p:font typeface="Inria Serif" charset="1" panose="00000000000000000000"/>
      <p:regular r:id="rId18"/>
    </p:embeddedFont>
    <p:embeddedFont>
      <p:font typeface="Inria Serif Bold Italics" charset="1" panose="00000000000000000000"/>
      <p:regular r:id="rId19"/>
    </p:embeddedFont>
    <p:embeddedFont>
      <p:font typeface="Open Sans" charset="1" panose="020B0606030504020204"/>
      <p:regular r:id="rId20"/>
    </p:embeddedFont>
    <p:embeddedFont>
      <p:font typeface="Quicksand" charset="1" panose="00000000000000000000"/>
      <p:regular r:id="rId21"/>
    </p:embeddedFont>
    <p:embeddedFont>
      <p:font typeface="Coco Gothic" charset="1" panose="00000000000000000000"/>
      <p:regular r:id="rId22"/>
    </p:embeddedFont>
    <p:embeddedFont>
      <p:font typeface="Quicksand Bold" charset="1" panose="00000000000000000000"/>
      <p:regular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fonts/font17.fntdata" Type="http://schemas.openxmlformats.org/officeDocument/2006/relationships/font"/><Relationship Id="rId18" Target="fonts/font18.fntdata" Type="http://schemas.openxmlformats.org/officeDocument/2006/relationships/font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21" Target="fonts/font21.fntdata" Type="http://schemas.openxmlformats.org/officeDocument/2006/relationships/font"/><Relationship Id="rId22" Target="fonts/font22.fntdata" Type="http://schemas.openxmlformats.org/officeDocument/2006/relationships/font"/><Relationship Id="rId23" Target="fonts/font23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slide1.xml" Type="http://schemas.openxmlformats.org/officeDocument/2006/relationships/slide"/><Relationship Id="rId4" Target="../media/image2.png" Type="http://schemas.openxmlformats.org/officeDocument/2006/relationships/image"/><Relationship Id="rId5" Target="../media/image3.png" Type="http://schemas.openxmlformats.org/officeDocument/2006/relationships/image"/><Relationship Id="rId6" Target="slide2.xml" Type="http://schemas.openxmlformats.org/officeDocument/2006/relationships/slide"/><Relationship Id="rId7" Target="slide3.xml" Type="http://schemas.openxmlformats.org/officeDocument/2006/relationships/slide"/><Relationship Id="rId8" Target="slide6.xml" Type="http://schemas.openxmlformats.org/officeDocument/2006/relationships/slide"/><Relationship Id="rId9" Target="slide10.xml" Type="http://schemas.openxmlformats.org/officeDocument/2006/relationships/slid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2.png" Type="http://schemas.openxmlformats.org/officeDocument/2006/relationships/image"/><Relationship Id="rId3" Target="../media/image13.svg" Type="http://schemas.openxmlformats.org/officeDocument/2006/relationships/image"/><Relationship Id="rId4" Target="../media/image14.png" Type="http://schemas.openxmlformats.org/officeDocument/2006/relationships/image"/><Relationship Id="rId5" Target="../media/image1.png" Type="http://schemas.openxmlformats.org/officeDocument/2006/relationships/image"/><Relationship Id="rId6" Target="slide1.xml" Type="http://schemas.openxmlformats.org/officeDocument/2006/relationships/slid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slide1.xml" Type="http://schemas.openxmlformats.org/officeDocument/2006/relationships/slide"/><Relationship Id="rId4" Target="../media/image15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slide1.xml" Type="http://schemas.openxmlformats.org/officeDocument/2006/relationships/slid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slide1.xml" Type="http://schemas.openxmlformats.org/officeDocument/2006/relationships/slid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1.png" Type="http://schemas.openxmlformats.org/officeDocument/2006/relationships/image"/><Relationship Id="rId4" Target="slide1.xml" Type="http://schemas.openxmlformats.org/officeDocument/2006/relationships/slid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1.png" Type="http://schemas.openxmlformats.org/officeDocument/2006/relationships/image"/><Relationship Id="rId4" Target="slide1.xml" Type="http://schemas.openxmlformats.org/officeDocument/2006/relationships/slid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png" Type="http://schemas.openxmlformats.org/officeDocument/2006/relationships/image"/><Relationship Id="rId3" Target="../media/image7.svg" Type="http://schemas.openxmlformats.org/officeDocument/2006/relationships/image"/><Relationship Id="rId4" Target="../media/image1.png" Type="http://schemas.openxmlformats.org/officeDocument/2006/relationships/image"/><Relationship Id="rId5" Target="slide1.xml" Type="http://schemas.openxmlformats.org/officeDocument/2006/relationships/slid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8.png" Type="http://schemas.openxmlformats.org/officeDocument/2006/relationships/image"/><Relationship Id="rId3" Target="../media/image9.png" Type="http://schemas.openxmlformats.org/officeDocument/2006/relationships/image"/><Relationship Id="rId4" Target="../media/image1.png" Type="http://schemas.openxmlformats.org/officeDocument/2006/relationships/image"/><Relationship Id="rId5" Target="slide1.xml" Type="http://schemas.openxmlformats.org/officeDocument/2006/relationships/slid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0.png" Type="http://schemas.openxmlformats.org/officeDocument/2006/relationships/image"/><Relationship Id="rId3" Target="../media/image1.png" Type="http://schemas.openxmlformats.org/officeDocument/2006/relationships/image"/><Relationship Id="rId4" Target="slide1.xml" Type="http://schemas.openxmlformats.org/officeDocument/2006/relationships/slid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slide1.xml" Type="http://schemas.openxmlformats.org/officeDocument/2006/relationships/slide"/><Relationship Id="rId4" Target="../media/image1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9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288000" cy="1571447"/>
            <a:chOff x="0" y="0"/>
            <a:chExt cx="4816593" cy="41387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413879"/>
            </a:xfrm>
            <a:custGeom>
              <a:avLst/>
              <a:gdLst/>
              <a:ahLst/>
              <a:cxnLst/>
              <a:rect r="r" b="b" t="t" l="l"/>
              <a:pathLst>
                <a:path h="413879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413879"/>
                  </a:lnTo>
                  <a:lnTo>
                    <a:pt x="0" y="413879"/>
                  </a:lnTo>
                  <a:close/>
                </a:path>
              </a:pathLst>
            </a:custGeom>
            <a:solidFill>
              <a:srgbClr val="6B1B2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4816593" cy="45197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>
            <a:hlinkClick r:id="rId3" action="ppaction://hlinksldjump"/>
          </p:cNvPr>
          <p:cNvSpPr/>
          <p:nvPr/>
        </p:nvSpPr>
        <p:spPr>
          <a:xfrm flipH="false" flipV="false" rot="0">
            <a:off x="1028700" y="195201"/>
            <a:ext cx="1170405" cy="1181045"/>
          </a:xfrm>
          <a:custGeom>
            <a:avLst/>
            <a:gdLst/>
            <a:ahLst/>
            <a:cxnLst/>
            <a:rect r="r" b="b" t="t" l="l"/>
            <a:pathLst>
              <a:path h="1181045" w="1170405">
                <a:moveTo>
                  <a:pt x="0" y="0"/>
                </a:moveTo>
                <a:lnTo>
                  <a:pt x="1170405" y="0"/>
                </a:lnTo>
                <a:lnTo>
                  <a:pt x="1170405" y="1181045"/>
                </a:lnTo>
                <a:lnTo>
                  <a:pt x="0" y="118104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6069028" y="195201"/>
            <a:ext cx="1190272" cy="1181045"/>
          </a:xfrm>
          <a:custGeom>
            <a:avLst/>
            <a:gdLst/>
            <a:ahLst/>
            <a:cxnLst/>
            <a:rect r="r" b="b" t="t" l="l"/>
            <a:pathLst>
              <a:path h="1181045" w="1190272">
                <a:moveTo>
                  <a:pt x="0" y="0"/>
                </a:moveTo>
                <a:lnTo>
                  <a:pt x="1190272" y="0"/>
                </a:lnTo>
                <a:lnTo>
                  <a:pt x="1190272" y="1181045"/>
                </a:lnTo>
                <a:lnTo>
                  <a:pt x="0" y="118104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0" y="1571447"/>
            <a:ext cx="18288000" cy="7693838"/>
          </a:xfrm>
          <a:custGeom>
            <a:avLst/>
            <a:gdLst/>
            <a:ahLst/>
            <a:cxnLst/>
            <a:rect r="r" b="b" t="t" l="l"/>
            <a:pathLst>
              <a:path h="7693838" w="18288000">
                <a:moveTo>
                  <a:pt x="0" y="0"/>
                </a:moveTo>
                <a:lnTo>
                  <a:pt x="18288000" y="0"/>
                </a:lnTo>
                <a:lnTo>
                  <a:pt x="18288000" y="7693838"/>
                </a:lnTo>
                <a:lnTo>
                  <a:pt x="0" y="769383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-12533" r="0" b="-21171"/>
            </a:stretch>
          </a:blipFill>
        </p:spPr>
      </p:sp>
      <p:grpSp>
        <p:nvGrpSpPr>
          <p:cNvPr name="Group 8" id="8"/>
          <p:cNvGrpSpPr/>
          <p:nvPr/>
        </p:nvGrpSpPr>
        <p:grpSpPr>
          <a:xfrm rot="0">
            <a:off x="-120692" y="8685574"/>
            <a:ext cx="9264692" cy="1145451"/>
            <a:chOff x="0" y="0"/>
            <a:chExt cx="2440083" cy="301683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440083" cy="301683"/>
            </a:xfrm>
            <a:custGeom>
              <a:avLst/>
              <a:gdLst/>
              <a:ahLst/>
              <a:cxnLst/>
              <a:rect r="r" b="b" t="t" l="l"/>
              <a:pathLst>
                <a:path h="301683" w="2440083">
                  <a:moveTo>
                    <a:pt x="11699" y="0"/>
                  </a:moveTo>
                  <a:lnTo>
                    <a:pt x="2428385" y="0"/>
                  </a:lnTo>
                  <a:cubicBezTo>
                    <a:pt x="2431487" y="0"/>
                    <a:pt x="2434463" y="1233"/>
                    <a:pt x="2436657" y="3427"/>
                  </a:cubicBezTo>
                  <a:cubicBezTo>
                    <a:pt x="2438851" y="5621"/>
                    <a:pt x="2440083" y="8596"/>
                    <a:pt x="2440083" y="11699"/>
                  </a:cubicBezTo>
                  <a:lnTo>
                    <a:pt x="2440083" y="289984"/>
                  </a:lnTo>
                  <a:cubicBezTo>
                    <a:pt x="2440083" y="293086"/>
                    <a:pt x="2438851" y="296062"/>
                    <a:pt x="2436657" y="298256"/>
                  </a:cubicBezTo>
                  <a:cubicBezTo>
                    <a:pt x="2434463" y="300450"/>
                    <a:pt x="2431487" y="301683"/>
                    <a:pt x="2428385" y="301683"/>
                  </a:cubicBezTo>
                  <a:lnTo>
                    <a:pt x="11699" y="301683"/>
                  </a:lnTo>
                  <a:cubicBezTo>
                    <a:pt x="8596" y="301683"/>
                    <a:pt x="5621" y="300450"/>
                    <a:pt x="3427" y="298256"/>
                  </a:cubicBezTo>
                  <a:cubicBezTo>
                    <a:pt x="1233" y="296062"/>
                    <a:pt x="0" y="293086"/>
                    <a:pt x="0" y="289984"/>
                  </a:cubicBezTo>
                  <a:lnTo>
                    <a:pt x="0" y="11699"/>
                  </a:lnTo>
                  <a:cubicBezTo>
                    <a:pt x="0" y="8596"/>
                    <a:pt x="1233" y="5621"/>
                    <a:pt x="3427" y="3427"/>
                  </a:cubicBezTo>
                  <a:cubicBezTo>
                    <a:pt x="5621" y="1233"/>
                    <a:pt x="8596" y="0"/>
                    <a:pt x="11699" y="0"/>
                  </a:cubicBezTo>
                  <a:close/>
                </a:path>
              </a:pathLst>
            </a:custGeom>
            <a:solidFill>
              <a:srgbClr val="6B1B29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38100"/>
              <a:ext cx="2440083" cy="33978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1" id="11"/>
          <p:cNvSpPr txBox="true"/>
          <p:nvPr/>
        </p:nvSpPr>
        <p:spPr>
          <a:xfrm rot="0">
            <a:off x="4086185" y="487274"/>
            <a:ext cx="757089" cy="5378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79"/>
              </a:lnSpc>
            </a:pPr>
            <a:r>
              <a:rPr lang="en-US" b="true" sz="3199" u="sng">
                <a:solidFill>
                  <a:srgbClr val="FFFFFF"/>
                </a:solidFill>
                <a:latin typeface="Inria Serif Bold"/>
                <a:ea typeface="Inria Serif Bold"/>
                <a:cs typeface="Inria Serif Bold"/>
                <a:sym typeface="Inria Serif Bold"/>
                <a:hlinkClick r:id="rId6" action="ppaction://hlinksldjump"/>
              </a:rPr>
              <a:t>CDC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6270185" y="487274"/>
            <a:ext cx="1297930" cy="5378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79"/>
              </a:lnSpc>
            </a:pPr>
            <a:r>
              <a:rPr lang="en-US" b="true" sz="3199" u="sng">
                <a:solidFill>
                  <a:srgbClr val="FFFFFF"/>
                </a:solidFill>
                <a:latin typeface="Inria Serif Bold"/>
                <a:ea typeface="Inria Serif Bold"/>
                <a:cs typeface="Inria Serif Bold"/>
                <a:sym typeface="Inria Serif Bold"/>
                <a:hlinkClick r:id="rId7" action="ppaction://hlinksldjump"/>
              </a:rPr>
              <a:t>Zoning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8997708" y="487274"/>
            <a:ext cx="1804243" cy="5378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79"/>
              </a:lnSpc>
            </a:pPr>
            <a:r>
              <a:rPr lang="en-US" b="true" sz="3199" u="sng">
                <a:solidFill>
                  <a:srgbClr val="FFFFFF"/>
                </a:solidFill>
                <a:latin typeface="Inria Serif Bold"/>
                <a:ea typeface="Inria Serif Bold"/>
                <a:cs typeface="Inria Serif Bold"/>
                <a:sym typeface="Inria Serif Bold"/>
                <a:hlinkClick r:id="rId8" action="ppaction://hlinksldjump"/>
              </a:rPr>
              <a:t>Maquette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2148682" y="490855"/>
            <a:ext cx="2098953" cy="5378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79"/>
              </a:lnSpc>
            </a:pPr>
            <a:r>
              <a:rPr lang="en-US" b="true" sz="3199" u="sng">
                <a:solidFill>
                  <a:srgbClr val="FFFFFF"/>
                </a:solidFill>
                <a:latin typeface="Inria Serif Bold"/>
                <a:ea typeface="Inria Serif Bold"/>
                <a:cs typeface="Inria Serif Bold"/>
                <a:sym typeface="Inria Serif Bold"/>
                <a:hlinkClick r:id="rId9" action="ppaction://hlinksldjump"/>
              </a:rPr>
              <a:t>Conclusion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6122869" y="4787000"/>
            <a:ext cx="6025902" cy="14646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11"/>
              </a:lnSpc>
            </a:pPr>
            <a:r>
              <a:rPr lang="en-US" sz="4222">
                <a:solidFill>
                  <a:srgbClr val="000000"/>
                </a:solidFill>
                <a:latin typeface="Inria Serif"/>
                <a:ea typeface="Inria Serif"/>
                <a:cs typeface="Inria Serif"/>
                <a:sym typeface="Inria Serif"/>
              </a:rPr>
              <a:t>Cave des Vignerons de </a:t>
            </a:r>
          </a:p>
          <a:p>
            <a:pPr algn="ctr">
              <a:lnSpc>
                <a:spcPts val="5880"/>
              </a:lnSpc>
            </a:pPr>
            <a:r>
              <a:rPr lang="en-US" sz="4200">
                <a:solidFill>
                  <a:srgbClr val="000000"/>
                </a:solidFill>
                <a:latin typeface="Inria Serif"/>
                <a:ea typeface="Inria Serif"/>
                <a:cs typeface="Inria Serif"/>
                <a:sym typeface="Inria Serif"/>
              </a:rPr>
              <a:t>Saint Laurent de Carnols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391695" y="9003347"/>
            <a:ext cx="2165502" cy="3822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80"/>
              </a:lnSpc>
            </a:pPr>
            <a:r>
              <a:rPr lang="en-US" sz="2200" i="true" b="true">
                <a:solidFill>
                  <a:srgbClr val="FFFFFF"/>
                </a:solidFill>
                <a:latin typeface="Inria Serif Bold Italics"/>
                <a:ea typeface="Inria Serif Bold Italics"/>
                <a:cs typeface="Inria Serif Bold Italics"/>
                <a:sym typeface="Inria Serif Bold Italics"/>
              </a:rPr>
              <a:t>L’équipe projet :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2743307" y="8916035"/>
            <a:ext cx="6054840" cy="3492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FFFFFF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Théo DODET, Adam EL HAOUSSI et Ludivine VINCI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743307" y="9246235"/>
            <a:ext cx="1375570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</a:pPr>
            <a:r>
              <a:rPr lang="en-US" sz="1800" i="true" b="true">
                <a:solidFill>
                  <a:srgbClr val="FFFFFF"/>
                </a:solidFill>
                <a:latin typeface="Inria Serif Bold Italics"/>
                <a:ea typeface="Inria Serif Bold Italics"/>
                <a:cs typeface="Inria Serif Bold Italics"/>
                <a:sym typeface="Inria Serif Bold Italics"/>
              </a:rPr>
              <a:t>Groupe n°8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5746775" y="3386928"/>
            <a:ext cx="6794450" cy="6134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 b="true">
                <a:solidFill>
                  <a:srgbClr val="000000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Présentation de notre maquette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9652069" y="9567863"/>
            <a:ext cx="2299764" cy="3822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80"/>
              </a:lnSpc>
            </a:pPr>
            <a:r>
              <a:rPr lang="en-US" sz="2200" i="true" b="true">
                <a:solidFill>
                  <a:srgbClr val="000000"/>
                </a:solidFill>
                <a:latin typeface="Inria Serif Bold Italics"/>
                <a:ea typeface="Inria Serif Bold Italics"/>
                <a:cs typeface="Inria Serif Bold Italics"/>
                <a:sym typeface="Inria Serif Bold Italics"/>
              </a:rPr>
              <a:t>à destination de : 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2257565" y="9408160"/>
            <a:ext cx="6074951" cy="701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000000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Monsieur BOUTIN, Monsieur PEIROT,</a:t>
            </a:r>
          </a:p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000000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et surtout à l’équipe de la Cave ainsi qu’à Mélanie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7259300" y="9210675"/>
            <a:ext cx="152400" cy="200025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9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288000" cy="1269566"/>
            <a:chOff x="0" y="0"/>
            <a:chExt cx="4816593" cy="33437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334371"/>
            </a:xfrm>
            <a:custGeom>
              <a:avLst/>
              <a:gdLst/>
              <a:ahLst/>
              <a:cxnLst/>
              <a:rect r="r" b="b" t="t" l="l"/>
              <a:pathLst>
                <a:path h="334371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34371"/>
                  </a:lnTo>
                  <a:lnTo>
                    <a:pt x="0" y="334371"/>
                  </a:lnTo>
                  <a:close/>
                </a:path>
              </a:pathLst>
            </a:custGeom>
            <a:solidFill>
              <a:srgbClr val="6B1B2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4816593" cy="3819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4991222" y="3710030"/>
            <a:ext cx="3030489" cy="3737150"/>
          </a:xfrm>
          <a:custGeom>
            <a:avLst/>
            <a:gdLst/>
            <a:ahLst/>
            <a:cxnLst/>
            <a:rect r="r" b="b" t="t" l="l"/>
            <a:pathLst>
              <a:path h="3737150" w="3030489">
                <a:moveTo>
                  <a:pt x="0" y="0"/>
                </a:moveTo>
                <a:lnTo>
                  <a:pt x="3030489" y="0"/>
                </a:lnTo>
                <a:lnTo>
                  <a:pt x="3030489" y="3737150"/>
                </a:lnTo>
                <a:lnTo>
                  <a:pt x="0" y="37371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0012970" y="4118406"/>
            <a:ext cx="4125303" cy="2920397"/>
          </a:xfrm>
          <a:custGeom>
            <a:avLst/>
            <a:gdLst/>
            <a:ahLst/>
            <a:cxnLst/>
            <a:rect r="r" b="b" t="t" l="l"/>
            <a:pathLst>
              <a:path h="2920397" w="4125303">
                <a:moveTo>
                  <a:pt x="0" y="0"/>
                </a:moveTo>
                <a:lnTo>
                  <a:pt x="4125303" y="0"/>
                </a:lnTo>
                <a:lnTo>
                  <a:pt x="4125303" y="2920397"/>
                </a:lnTo>
                <a:lnTo>
                  <a:pt x="0" y="292039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6767" t="-43550" r="-149220" b="-44314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1590598" y="337286"/>
            <a:ext cx="2329597" cy="5378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b="true" sz="3200">
                <a:solidFill>
                  <a:srgbClr val="FFFFFF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Conclusion</a:t>
            </a:r>
          </a:p>
        </p:txBody>
      </p:sp>
      <p:sp>
        <p:nvSpPr>
          <p:cNvPr name="Freeform 8" id="8">
            <a:hlinkClick r:id="rId6" action="ppaction://hlinksldjump"/>
          </p:cNvPr>
          <p:cNvSpPr/>
          <p:nvPr/>
        </p:nvSpPr>
        <p:spPr>
          <a:xfrm flipH="false" flipV="false" rot="0">
            <a:off x="443498" y="154810"/>
            <a:ext cx="951298" cy="959946"/>
          </a:xfrm>
          <a:custGeom>
            <a:avLst/>
            <a:gdLst/>
            <a:ahLst/>
            <a:cxnLst/>
            <a:rect r="r" b="b" t="t" l="l"/>
            <a:pathLst>
              <a:path h="959946" w="951298">
                <a:moveTo>
                  <a:pt x="0" y="0"/>
                </a:moveTo>
                <a:lnTo>
                  <a:pt x="951298" y="0"/>
                </a:lnTo>
                <a:lnTo>
                  <a:pt x="951298" y="959946"/>
                </a:lnTo>
                <a:lnTo>
                  <a:pt x="0" y="95994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17259300" y="9210675"/>
            <a:ext cx="152400" cy="200025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9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288000" cy="1269566"/>
            <a:chOff x="0" y="0"/>
            <a:chExt cx="4816593" cy="33437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334371"/>
            </a:xfrm>
            <a:custGeom>
              <a:avLst/>
              <a:gdLst/>
              <a:ahLst/>
              <a:cxnLst/>
              <a:rect r="r" b="b" t="t" l="l"/>
              <a:pathLst>
                <a:path h="334371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34371"/>
                  </a:lnTo>
                  <a:lnTo>
                    <a:pt x="0" y="334371"/>
                  </a:lnTo>
                  <a:close/>
                </a:path>
              </a:pathLst>
            </a:custGeom>
            <a:solidFill>
              <a:srgbClr val="6B1B2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4816593" cy="3819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Freeform 5" id="5">
            <a:hlinkClick r:id="rId3" action="ppaction://hlinksldjump"/>
          </p:cNvPr>
          <p:cNvSpPr/>
          <p:nvPr/>
        </p:nvSpPr>
        <p:spPr>
          <a:xfrm flipH="false" flipV="false" rot="0">
            <a:off x="443498" y="154810"/>
            <a:ext cx="951298" cy="959946"/>
          </a:xfrm>
          <a:custGeom>
            <a:avLst/>
            <a:gdLst/>
            <a:ahLst/>
            <a:cxnLst/>
            <a:rect r="r" b="b" t="t" l="l"/>
            <a:pathLst>
              <a:path h="959946" w="951298">
                <a:moveTo>
                  <a:pt x="0" y="0"/>
                </a:moveTo>
                <a:lnTo>
                  <a:pt x="951298" y="0"/>
                </a:lnTo>
                <a:lnTo>
                  <a:pt x="951298" y="959946"/>
                </a:lnTo>
                <a:lnTo>
                  <a:pt x="0" y="9599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443498" y="2365023"/>
            <a:ext cx="9646289" cy="6893277"/>
          </a:xfrm>
          <a:custGeom>
            <a:avLst/>
            <a:gdLst/>
            <a:ahLst/>
            <a:cxnLst/>
            <a:rect r="r" b="b" t="t" l="l"/>
            <a:pathLst>
              <a:path h="6893277" w="9646289">
                <a:moveTo>
                  <a:pt x="0" y="0"/>
                </a:moveTo>
                <a:lnTo>
                  <a:pt x="9646288" y="0"/>
                </a:lnTo>
                <a:lnTo>
                  <a:pt x="9646288" y="6893277"/>
                </a:lnTo>
                <a:lnTo>
                  <a:pt x="0" y="689327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0816" t="0" r="-16224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10637095" y="4777882"/>
            <a:ext cx="7085783" cy="19532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840"/>
              </a:lnSpc>
            </a:pPr>
            <a:r>
              <a:rPr lang="en-US" sz="5600" b="true">
                <a:solidFill>
                  <a:srgbClr val="000000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Merci de nous avoir écouté !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7259300" y="9210675"/>
            <a:ext cx="152400" cy="200025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11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9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288000" cy="1269566"/>
            <a:chOff x="0" y="0"/>
            <a:chExt cx="4816593" cy="33437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334371"/>
            </a:xfrm>
            <a:custGeom>
              <a:avLst/>
              <a:gdLst/>
              <a:ahLst/>
              <a:cxnLst/>
              <a:rect r="r" b="b" t="t" l="l"/>
              <a:pathLst>
                <a:path h="334371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34371"/>
                  </a:lnTo>
                  <a:lnTo>
                    <a:pt x="0" y="334371"/>
                  </a:lnTo>
                  <a:close/>
                </a:path>
              </a:pathLst>
            </a:custGeom>
            <a:solidFill>
              <a:srgbClr val="6B1B2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4816593" cy="3819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1725162" y="337286"/>
            <a:ext cx="5072564" cy="5378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79"/>
              </a:lnSpc>
            </a:pPr>
            <a:r>
              <a:rPr lang="en-US" sz="3199" b="true">
                <a:solidFill>
                  <a:srgbClr val="FFFFFF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CDC </a:t>
            </a:r>
            <a:r>
              <a:rPr lang="en-US" b="true" sz="3199" i="true">
                <a:solidFill>
                  <a:srgbClr val="FFFFFF"/>
                </a:solidFill>
                <a:latin typeface="Inria Serif Bold Italics"/>
                <a:ea typeface="Inria Serif Bold Italics"/>
                <a:cs typeface="Inria Serif Bold Italics"/>
                <a:sym typeface="Inria Serif Bold Italics"/>
              </a:rPr>
              <a:t>- Cahier Des Charges</a:t>
            </a:r>
          </a:p>
        </p:txBody>
      </p:sp>
      <p:sp>
        <p:nvSpPr>
          <p:cNvPr name="Freeform 6" id="6">
            <a:hlinkClick r:id="rId3" action="ppaction://hlinksldjump"/>
          </p:cNvPr>
          <p:cNvSpPr/>
          <p:nvPr/>
        </p:nvSpPr>
        <p:spPr>
          <a:xfrm flipH="false" flipV="false" rot="0">
            <a:off x="443498" y="154810"/>
            <a:ext cx="951298" cy="959946"/>
          </a:xfrm>
          <a:custGeom>
            <a:avLst/>
            <a:gdLst/>
            <a:ahLst/>
            <a:cxnLst/>
            <a:rect r="r" b="b" t="t" l="l"/>
            <a:pathLst>
              <a:path h="959946" w="951298">
                <a:moveTo>
                  <a:pt x="0" y="0"/>
                </a:moveTo>
                <a:lnTo>
                  <a:pt x="951298" y="0"/>
                </a:lnTo>
                <a:lnTo>
                  <a:pt x="951298" y="959946"/>
                </a:lnTo>
                <a:lnTo>
                  <a:pt x="0" y="9599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2080289" y="3562652"/>
            <a:ext cx="2014205" cy="5378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79"/>
              </a:lnSpc>
            </a:pPr>
            <a:r>
              <a:rPr lang="en-US" sz="3199" i="true" b="true">
                <a:solidFill>
                  <a:srgbClr val="000000"/>
                </a:solidFill>
                <a:latin typeface="Inria Serif Bold Italics"/>
                <a:ea typeface="Inria Serif Bold Italics"/>
                <a:cs typeface="Inria Serif Bold Italics"/>
                <a:sym typeface="Inria Serif Bold Italics"/>
              </a:rPr>
              <a:t>Le projet :</a:t>
            </a:r>
          </a:p>
        </p:txBody>
      </p:sp>
      <p:sp>
        <p:nvSpPr>
          <p:cNvPr name="AutoShape 8" id="8"/>
          <p:cNvSpPr/>
          <p:nvPr/>
        </p:nvSpPr>
        <p:spPr>
          <a:xfrm>
            <a:off x="1174483" y="4794779"/>
            <a:ext cx="574540" cy="93387"/>
          </a:xfrm>
          <a:prstGeom prst="line">
            <a:avLst/>
          </a:prstGeom>
          <a:ln cap="flat" w="47625">
            <a:solidFill>
              <a:srgbClr val="000000"/>
            </a:solidFill>
            <a:prstDash val="solid"/>
            <a:headEnd type="none" len="sm" w="sm"/>
            <a:tailEnd type="triangle" len="med" w="lg"/>
          </a:ln>
        </p:spPr>
      </p:sp>
      <p:sp>
        <p:nvSpPr>
          <p:cNvPr name="TextBox 9" id="9"/>
          <p:cNvSpPr txBox="true"/>
          <p:nvPr/>
        </p:nvSpPr>
        <p:spPr>
          <a:xfrm rot="0">
            <a:off x="2080289" y="4635436"/>
            <a:ext cx="6344530" cy="9055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40"/>
              </a:lnSpc>
            </a:pPr>
            <a:r>
              <a:rPr lang="en-US" sz="2600" b="true">
                <a:solidFill>
                  <a:srgbClr val="000000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Création de site web (marchand) épuré, dynamique et moderne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2080289" y="6218888"/>
            <a:ext cx="4545880" cy="4483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40"/>
              </a:lnSpc>
            </a:pPr>
            <a:r>
              <a:rPr lang="en-US" sz="2600" b="true">
                <a:solidFill>
                  <a:srgbClr val="000000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Adapté responsive design</a:t>
            </a:r>
          </a:p>
        </p:txBody>
      </p:sp>
      <p:sp>
        <p:nvSpPr>
          <p:cNvPr name="AutoShape 11" id="11"/>
          <p:cNvSpPr/>
          <p:nvPr/>
        </p:nvSpPr>
        <p:spPr>
          <a:xfrm>
            <a:off x="1165629" y="5815621"/>
            <a:ext cx="574540" cy="93387"/>
          </a:xfrm>
          <a:prstGeom prst="line">
            <a:avLst/>
          </a:prstGeom>
          <a:ln cap="flat" w="47625">
            <a:solidFill>
              <a:srgbClr val="000000"/>
            </a:solidFill>
            <a:prstDash val="solid"/>
            <a:headEnd type="none" len="sm" w="sm"/>
            <a:tailEnd type="triangle" len="med" w="lg"/>
          </a:ln>
        </p:spPr>
      </p:sp>
      <p:sp>
        <p:nvSpPr>
          <p:cNvPr name="TextBox 12" id="12"/>
          <p:cNvSpPr txBox="true"/>
          <p:nvPr/>
        </p:nvSpPr>
        <p:spPr>
          <a:xfrm rot="0">
            <a:off x="2080289" y="5656278"/>
            <a:ext cx="4861433" cy="4483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40"/>
              </a:lnSpc>
            </a:pPr>
            <a:r>
              <a:rPr lang="en-US" sz="2600" b="true">
                <a:solidFill>
                  <a:srgbClr val="000000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Système de bon de commande</a:t>
            </a:r>
          </a:p>
        </p:txBody>
      </p:sp>
      <p:sp>
        <p:nvSpPr>
          <p:cNvPr name="AutoShape 13" id="13"/>
          <p:cNvSpPr/>
          <p:nvPr/>
        </p:nvSpPr>
        <p:spPr>
          <a:xfrm>
            <a:off x="1165629" y="6378231"/>
            <a:ext cx="574540" cy="93387"/>
          </a:xfrm>
          <a:prstGeom prst="line">
            <a:avLst/>
          </a:prstGeom>
          <a:ln cap="flat" w="47625">
            <a:solidFill>
              <a:srgbClr val="000000"/>
            </a:solidFill>
            <a:prstDash val="solid"/>
            <a:headEnd type="none" len="sm" w="sm"/>
            <a:tailEnd type="triangle" len="med" w="lg"/>
          </a:ln>
        </p:spPr>
      </p:sp>
      <p:sp>
        <p:nvSpPr>
          <p:cNvPr name="TextBox 14" id="14"/>
          <p:cNvSpPr txBox="true"/>
          <p:nvPr/>
        </p:nvSpPr>
        <p:spPr>
          <a:xfrm rot="0">
            <a:off x="11877205" y="3562652"/>
            <a:ext cx="3031228" cy="5378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79"/>
              </a:lnSpc>
            </a:pPr>
            <a:r>
              <a:rPr lang="en-US" sz="3199" i="true" b="true">
                <a:solidFill>
                  <a:srgbClr val="000000"/>
                </a:solidFill>
                <a:latin typeface="Inria Serif Bold Italics"/>
                <a:ea typeface="Inria Serif Bold Italics"/>
                <a:cs typeface="Inria Serif Bold Italics"/>
                <a:sym typeface="Inria Serif Bold Italics"/>
              </a:rPr>
              <a:t>Les objectifs :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1877205" y="4635436"/>
            <a:ext cx="5382095" cy="4483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40"/>
              </a:lnSpc>
            </a:pPr>
            <a:r>
              <a:rPr lang="en-US" sz="2600" b="true">
                <a:solidFill>
                  <a:srgbClr val="000000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Mettre en valeur l’identité locale</a:t>
            </a:r>
          </a:p>
        </p:txBody>
      </p:sp>
      <p:sp>
        <p:nvSpPr>
          <p:cNvPr name="AutoShape 16" id="16"/>
          <p:cNvSpPr/>
          <p:nvPr/>
        </p:nvSpPr>
        <p:spPr>
          <a:xfrm>
            <a:off x="10953690" y="4799028"/>
            <a:ext cx="574540" cy="93387"/>
          </a:xfrm>
          <a:prstGeom prst="line">
            <a:avLst/>
          </a:prstGeom>
          <a:ln cap="flat" w="47625">
            <a:solidFill>
              <a:srgbClr val="000000"/>
            </a:solidFill>
            <a:prstDash val="solid"/>
            <a:headEnd type="none" len="sm" w="sm"/>
            <a:tailEnd type="triangle" len="med" w="lg"/>
          </a:ln>
        </p:spPr>
      </p:sp>
      <p:sp>
        <p:nvSpPr>
          <p:cNvPr name="TextBox 17" id="17"/>
          <p:cNvSpPr txBox="true"/>
          <p:nvPr/>
        </p:nvSpPr>
        <p:spPr>
          <a:xfrm rot="0">
            <a:off x="11877205" y="5198046"/>
            <a:ext cx="5382095" cy="9055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40"/>
              </a:lnSpc>
            </a:pPr>
            <a:r>
              <a:rPr lang="en-US" sz="2600" b="true">
                <a:solidFill>
                  <a:srgbClr val="000000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Renforcer la notoriété auprès des gens de passage</a:t>
            </a:r>
          </a:p>
        </p:txBody>
      </p:sp>
      <p:sp>
        <p:nvSpPr>
          <p:cNvPr name="AutoShape 18" id="18"/>
          <p:cNvSpPr/>
          <p:nvPr/>
        </p:nvSpPr>
        <p:spPr>
          <a:xfrm>
            <a:off x="10953690" y="5361638"/>
            <a:ext cx="574540" cy="93387"/>
          </a:xfrm>
          <a:prstGeom prst="line">
            <a:avLst/>
          </a:prstGeom>
          <a:ln cap="flat" w="47625">
            <a:solidFill>
              <a:srgbClr val="000000"/>
            </a:solidFill>
            <a:prstDash val="solid"/>
            <a:headEnd type="none" len="sm" w="sm"/>
            <a:tailEnd type="triangle" len="med" w="lg"/>
          </a:ln>
        </p:spPr>
      </p:sp>
      <p:sp>
        <p:nvSpPr>
          <p:cNvPr name="TextBox 19" id="19"/>
          <p:cNvSpPr txBox="true"/>
          <p:nvPr/>
        </p:nvSpPr>
        <p:spPr>
          <a:xfrm rot="0">
            <a:off x="11877205" y="6217855"/>
            <a:ext cx="5382095" cy="4483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40"/>
              </a:lnSpc>
            </a:pPr>
            <a:r>
              <a:rPr lang="en-US" sz="2600" b="true">
                <a:solidFill>
                  <a:srgbClr val="000000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Augmenter le volume de ventes</a:t>
            </a:r>
          </a:p>
        </p:txBody>
      </p:sp>
      <p:sp>
        <p:nvSpPr>
          <p:cNvPr name="AutoShape 20" id="20"/>
          <p:cNvSpPr/>
          <p:nvPr/>
        </p:nvSpPr>
        <p:spPr>
          <a:xfrm>
            <a:off x="10953690" y="6381448"/>
            <a:ext cx="574540" cy="93387"/>
          </a:xfrm>
          <a:prstGeom prst="line">
            <a:avLst/>
          </a:prstGeom>
          <a:ln cap="flat" w="47625">
            <a:solidFill>
              <a:srgbClr val="000000"/>
            </a:solidFill>
            <a:prstDash val="solid"/>
            <a:headEnd type="none" len="sm" w="sm"/>
            <a:tailEnd type="triangle" len="med" w="lg"/>
          </a:ln>
        </p:spPr>
      </p:sp>
      <p:sp>
        <p:nvSpPr>
          <p:cNvPr name="AutoShape 21" id="21"/>
          <p:cNvSpPr/>
          <p:nvPr/>
        </p:nvSpPr>
        <p:spPr>
          <a:xfrm>
            <a:off x="11877205" y="4231551"/>
            <a:ext cx="2605212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2" id="22"/>
          <p:cNvSpPr/>
          <p:nvPr/>
        </p:nvSpPr>
        <p:spPr>
          <a:xfrm>
            <a:off x="2095710" y="4212501"/>
            <a:ext cx="1998785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23" id="23"/>
          <p:cNvSpPr txBox="true"/>
          <p:nvPr/>
        </p:nvSpPr>
        <p:spPr>
          <a:xfrm rot="0">
            <a:off x="2080289" y="6781498"/>
            <a:ext cx="4545880" cy="4483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40"/>
              </a:lnSpc>
            </a:pPr>
            <a:r>
              <a:rPr lang="en-US" sz="2600" b="true">
                <a:solidFill>
                  <a:srgbClr val="000000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Newsletter</a:t>
            </a:r>
          </a:p>
        </p:txBody>
      </p:sp>
      <p:sp>
        <p:nvSpPr>
          <p:cNvPr name="AutoShape 24" id="24"/>
          <p:cNvSpPr/>
          <p:nvPr/>
        </p:nvSpPr>
        <p:spPr>
          <a:xfrm>
            <a:off x="1165629" y="6940841"/>
            <a:ext cx="574540" cy="93387"/>
          </a:xfrm>
          <a:prstGeom prst="line">
            <a:avLst/>
          </a:prstGeom>
          <a:ln cap="flat" w="47625">
            <a:solidFill>
              <a:srgbClr val="000000"/>
            </a:solidFill>
            <a:prstDash val="solid"/>
            <a:headEnd type="none" len="sm" w="sm"/>
            <a:tailEnd type="triangle" len="med" w="lg"/>
          </a:ln>
        </p:spPr>
      </p:sp>
      <p:sp>
        <p:nvSpPr>
          <p:cNvPr name="TextBox 25" id="25"/>
          <p:cNvSpPr txBox="true"/>
          <p:nvPr/>
        </p:nvSpPr>
        <p:spPr>
          <a:xfrm rot="0">
            <a:off x="17259300" y="9210675"/>
            <a:ext cx="152400" cy="200025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9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288000" cy="1269566"/>
            <a:chOff x="0" y="0"/>
            <a:chExt cx="4816593" cy="33437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334371"/>
            </a:xfrm>
            <a:custGeom>
              <a:avLst/>
              <a:gdLst/>
              <a:ahLst/>
              <a:cxnLst/>
              <a:rect r="r" b="b" t="t" l="l"/>
              <a:pathLst>
                <a:path h="334371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34371"/>
                  </a:lnTo>
                  <a:lnTo>
                    <a:pt x="0" y="334371"/>
                  </a:lnTo>
                  <a:close/>
                </a:path>
              </a:pathLst>
            </a:custGeom>
            <a:solidFill>
              <a:srgbClr val="6B1B2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4816593" cy="3819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Freeform 5" id="5">
            <a:hlinkClick r:id="rId3" action="ppaction://hlinksldjump"/>
          </p:cNvPr>
          <p:cNvSpPr/>
          <p:nvPr/>
        </p:nvSpPr>
        <p:spPr>
          <a:xfrm flipH="false" flipV="false" rot="0">
            <a:off x="443498" y="154810"/>
            <a:ext cx="951298" cy="959946"/>
          </a:xfrm>
          <a:custGeom>
            <a:avLst/>
            <a:gdLst/>
            <a:ahLst/>
            <a:cxnLst/>
            <a:rect r="r" b="b" t="t" l="l"/>
            <a:pathLst>
              <a:path h="959946" w="951298">
                <a:moveTo>
                  <a:pt x="0" y="0"/>
                </a:moveTo>
                <a:lnTo>
                  <a:pt x="951298" y="0"/>
                </a:lnTo>
                <a:lnTo>
                  <a:pt x="951298" y="959946"/>
                </a:lnTo>
                <a:lnTo>
                  <a:pt x="0" y="9599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5296857" y="3183219"/>
            <a:ext cx="3086100" cy="1189489"/>
            <a:chOff x="0" y="0"/>
            <a:chExt cx="812800" cy="313281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12800" cy="313281"/>
            </a:xfrm>
            <a:custGeom>
              <a:avLst/>
              <a:gdLst/>
              <a:ahLst/>
              <a:cxnLst/>
              <a:rect r="r" b="b" t="t" l="l"/>
              <a:pathLst>
                <a:path h="313281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313281"/>
                  </a:lnTo>
                  <a:lnTo>
                    <a:pt x="0" y="313281"/>
                  </a:lnTo>
                  <a:close/>
                </a:path>
              </a:pathLst>
            </a:custGeom>
            <a:solidFill>
              <a:srgbClr val="6B1B29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47625"/>
              <a:ext cx="812800" cy="3609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775875" y="337286"/>
            <a:ext cx="2727197" cy="5378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79"/>
              </a:lnSpc>
            </a:pPr>
            <a:r>
              <a:rPr lang="en-US" sz="3199" b="true">
                <a:solidFill>
                  <a:srgbClr val="FFFFFF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Notre zoning</a:t>
            </a:r>
          </a:p>
        </p:txBody>
      </p:sp>
      <p:sp>
        <p:nvSpPr>
          <p:cNvPr name="AutoShape 10" id="10"/>
          <p:cNvSpPr/>
          <p:nvPr/>
        </p:nvSpPr>
        <p:spPr>
          <a:xfrm flipV="true">
            <a:off x="1967600" y="5228302"/>
            <a:ext cx="0" cy="358831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1" id="11"/>
          <p:cNvGrpSpPr/>
          <p:nvPr/>
        </p:nvGrpSpPr>
        <p:grpSpPr>
          <a:xfrm rot="0">
            <a:off x="443600" y="5532806"/>
            <a:ext cx="3086100" cy="1189489"/>
            <a:chOff x="0" y="0"/>
            <a:chExt cx="812800" cy="313281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313281"/>
            </a:xfrm>
            <a:custGeom>
              <a:avLst/>
              <a:gdLst/>
              <a:ahLst/>
              <a:cxnLst/>
              <a:rect r="r" b="b" t="t" l="l"/>
              <a:pathLst>
                <a:path h="313281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313281"/>
                  </a:lnTo>
                  <a:lnTo>
                    <a:pt x="0" y="313281"/>
                  </a:lnTo>
                  <a:close/>
                </a:path>
              </a:pathLst>
            </a:custGeom>
            <a:solidFill>
              <a:srgbClr val="3A4D39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47625"/>
              <a:ext cx="812800" cy="3609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TextBox 14" id="14"/>
          <p:cNvSpPr txBox="true"/>
          <p:nvPr/>
        </p:nvSpPr>
        <p:spPr>
          <a:xfrm rot="0">
            <a:off x="5476308" y="3480466"/>
            <a:ext cx="2727197" cy="5378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79"/>
              </a:lnSpc>
            </a:pPr>
            <a:r>
              <a:rPr lang="en-US" sz="3199" b="true">
                <a:solidFill>
                  <a:srgbClr val="FFFFFF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Page d’accueil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8774386" y="3480466"/>
            <a:ext cx="3842850" cy="5378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79"/>
              </a:lnSpc>
            </a:pPr>
            <a:r>
              <a:rPr lang="en-US" sz="3199" b="true">
                <a:solidFill>
                  <a:srgbClr val="000000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Menu de navigation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825024" y="5830053"/>
            <a:ext cx="2323251" cy="5378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79"/>
              </a:lnSpc>
            </a:pPr>
            <a:r>
              <a:rPr lang="en-US" sz="3199" b="true">
                <a:solidFill>
                  <a:srgbClr val="FFFFFF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Notre Cave</a:t>
            </a:r>
          </a:p>
        </p:txBody>
      </p:sp>
      <p:sp>
        <p:nvSpPr>
          <p:cNvPr name="AutoShape 17" id="17"/>
          <p:cNvSpPr/>
          <p:nvPr/>
        </p:nvSpPr>
        <p:spPr>
          <a:xfrm flipV="true">
            <a:off x="5530293" y="5228302"/>
            <a:ext cx="0" cy="358831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8" id="18"/>
          <p:cNvGrpSpPr/>
          <p:nvPr/>
        </p:nvGrpSpPr>
        <p:grpSpPr>
          <a:xfrm rot="0">
            <a:off x="3987586" y="5532806"/>
            <a:ext cx="3086100" cy="1189489"/>
            <a:chOff x="0" y="0"/>
            <a:chExt cx="812800" cy="313281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812800" cy="313281"/>
            </a:xfrm>
            <a:custGeom>
              <a:avLst/>
              <a:gdLst/>
              <a:ahLst/>
              <a:cxnLst/>
              <a:rect r="r" b="b" t="t" l="l"/>
              <a:pathLst>
                <a:path h="313281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313281"/>
                  </a:lnTo>
                  <a:lnTo>
                    <a:pt x="0" y="313281"/>
                  </a:lnTo>
                  <a:close/>
                </a:path>
              </a:pathLst>
            </a:custGeom>
            <a:solidFill>
              <a:srgbClr val="3A4D39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0" y="-47625"/>
              <a:ext cx="812800" cy="3609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4369011" y="5830053"/>
            <a:ext cx="2323251" cy="5378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79"/>
              </a:lnSpc>
            </a:pPr>
            <a:r>
              <a:rPr lang="en-US" sz="3199" b="true">
                <a:solidFill>
                  <a:srgbClr val="FFFFFF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Boutique</a:t>
            </a:r>
          </a:p>
        </p:txBody>
      </p:sp>
      <p:sp>
        <p:nvSpPr>
          <p:cNvPr name="AutoShape 22" id="22"/>
          <p:cNvSpPr/>
          <p:nvPr/>
        </p:nvSpPr>
        <p:spPr>
          <a:xfrm flipV="true">
            <a:off x="9144102" y="5228302"/>
            <a:ext cx="0" cy="321417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23" id="23"/>
          <p:cNvGrpSpPr/>
          <p:nvPr/>
        </p:nvGrpSpPr>
        <p:grpSpPr>
          <a:xfrm rot="0">
            <a:off x="7530886" y="5532806"/>
            <a:ext cx="3086100" cy="1189489"/>
            <a:chOff x="0" y="0"/>
            <a:chExt cx="812800" cy="313281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812800" cy="313281"/>
            </a:xfrm>
            <a:custGeom>
              <a:avLst/>
              <a:gdLst/>
              <a:ahLst/>
              <a:cxnLst/>
              <a:rect r="r" b="b" t="t" l="l"/>
              <a:pathLst>
                <a:path h="313281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313281"/>
                  </a:lnTo>
                  <a:lnTo>
                    <a:pt x="0" y="313281"/>
                  </a:lnTo>
                  <a:close/>
                </a:path>
              </a:pathLst>
            </a:custGeom>
            <a:solidFill>
              <a:srgbClr val="3A4D39"/>
            </a:solidFill>
          </p:spPr>
        </p:sp>
        <p:sp>
          <p:nvSpPr>
            <p:cNvPr name="TextBox 25" id="25"/>
            <p:cNvSpPr txBox="true"/>
            <p:nvPr/>
          </p:nvSpPr>
          <p:spPr>
            <a:xfrm>
              <a:off x="0" y="-47625"/>
              <a:ext cx="812800" cy="3609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TextBox 26" id="26"/>
          <p:cNvSpPr txBox="true"/>
          <p:nvPr/>
        </p:nvSpPr>
        <p:spPr>
          <a:xfrm rot="0">
            <a:off x="7911886" y="5549066"/>
            <a:ext cx="2323251" cy="10998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79"/>
              </a:lnSpc>
            </a:pPr>
            <a:r>
              <a:rPr lang="en-US" sz="3199" b="true">
                <a:solidFill>
                  <a:srgbClr val="FFFFFF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Autour du domaine</a:t>
            </a:r>
          </a:p>
        </p:txBody>
      </p:sp>
      <p:sp>
        <p:nvSpPr>
          <p:cNvPr name="AutoShape 27" id="27"/>
          <p:cNvSpPr/>
          <p:nvPr/>
        </p:nvSpPr>
        <p:spPr>
          <a:xfrm flipV="true">
            <a:off x="12598186" y="5228302"/>
            <a:ext cx="0" cy="358831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28" id="28"/>
          <p:cNvGrpSpPr/>
          <p:nvPr/>
        </p:nvGrpSpPr>
        <p:grpSpPr>
          <a:xfrm rot="0">
            <a:off x="11074186" y="5532806"/>
            <a:ext cx="3086100" cy="1189489"/>
            <a:chOff x="0" y="0"/>
            <a:chExt cx="812800" cy="313281"/>
          </a:xfrm>
        </p:grpSpPr>
        <p:sp>
          <p:nvSpPr>
            <p:cNvPr name="Freeform 29" id="29"/>
            <p:cNvSpPr/>
            <p:nvPr/>
          </p:nvSpPr>
          <p:spPr>
            <a:xfrm flipH="false" flipV="false" rot="0">
              <a:off x="0" y="0"/>
              <a:ext cx="812800" cy="313281"/>
            </a:xfrm>
            <a:custGeom>
              <a:avLst/>
              <a:gdLst/>
              <a:ahLst/>
              <a:cxnLst/>
              <a:rect r="r" b="b" t="t" l="l"/>
              <a:pathLst>
                <a:path h="313281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313281"/>
                  </a:lnTo>
                  <a:lnTo>
                    <a:pt x="0" y="313281"/>
                  </a:lnTo>
                  <a:close/>
                </a:path>
              </a:pathLst>
            </a:custGeom>
            <a:solidFill>
              <a:srgbClr val="3A4D39"/>
            </a:solidFill>
          </p:spPr>
        </p:sp>
        <p:sp>
          <p:nvSpPr>
            <p:cNvPr name="TextBox 30" id="30"/>
            <p:cNvSpPr txBox="true"/>
            <p:nvPr/>
          </p:nvSpPr>
          <p:spPr>
            <a:xfrm>
              <a:off x="0" y="-47625"/>
              <a:ext cx="812800" cy="3609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TextBox 31" id="31"/>
          <p:cNvSpPr txBox="true"/>
          <p:nvPr/>
        </p:nvSpPr>
        <p:spPr>
          <a:xfrm rot="0">
            <a:off x="11455186" y="5549066"/>
            <a:ext cx="2323251" cy="10998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79"/>
              </a:lnSpc>
            </a:pPr>
            <a:r>
              <a:rPr lang="en-US" sz="3199" b="true">
                <a:solidFill>
                  <a:srgbClr val="FFFFFF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Actualités et avis</a:t>
            </a:r>
          </a:p>
        </p:txBody>
      </p:sp>
      <p:sp>
        <p:nvSpPr>
          <p:cNvPr name="AutoShape 32" id="32"/>
          <p:cNvSpPr/>
          <p:nvPr/>
        </p:nvSpPr>
        <p:spPr>
          <a:xfrm flipV="true">
            <a:off x="16179586" y="5228302"/>
            <a:ext cx="0" cy="358831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33" id="33"/>
          <p:cNvGrpSpPr/>
          <p:nvPr/>
        </p:nvGrpSpPr>
        <p:grpSpPr>
          <a:xfrm rot="0">
            <a:off x="14617486" y="5532806"/>
            <a:ext cx="3086100" cy="1189489"/>
            <a:chOff x="0" y="0"/>
            <a:chExt cx="812800" cy="313281"/>
          </a:xfrm>
        </p:grpSpPr>
        <p:sp>
          <p:nvSpPr>
            <p:cNvPr name="Freeform 34" id="34"/>
            <p:cNvSpPr/>
            <p:nvPr/>
          </p:nvSpPr>
          <p:spPr>
            <a:xfrm flipH="false" flipV="false" rot="0">
              <a:off x="0" y="0"/>
              <a:ext cx="812800" cy="313281"/>
            </a:xfrm>
            <a:custGeom>
              <a:avLst/>
              <a:gdLst/>
              <a:ahLst/>
              <a:cxnLst/>
              <a:rect r="r" b="b" t="t" l="l"/>
              <a:pathLst>
                <a:path h="313281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313281"/>
                  </a:lnTo>
                  <a:lnTo>
                    <a:pt x="0" y="313281"/>
                  </a:lnTo>
                  <a:close/>
                </a:path>
              </a:pathLst>
            </a:custGeom>
            <a:solidFill>
              <a:srgbClr val="3A4D39"/>
            </a:solidFill>
          </p:spPr>
        </p:sp>
        <p:sp>
          <p:nvSpPr>
            <p:cNvPr name="TextBox 35" id="35"/>
            <p:cNvSpPr txBox="true"/>
            <p:nvPr/>
          </p:nvSpPr>
          <p:spPr>
            <a:xfrm>
              <a:off x="0" y="-47625"/>
              <a:ext cx="812800" cy="3609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TextBox 36" id="36"/>
          <p:cNvSpPr txBox="true"/>
          <p:nvPr/>
        </p:nvSpPr>
        <p:spPr>
          <a:xfrm rot="0">
            <a:off x="14998911" y="5830053"/>
            <a:ext cx="2323251" cy="5378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79"/>
              </a:lnSpc>
            </a:pPr>
            <a:r>
              <a:rPr lang="en-US" sz="3199" b="true">
                <a:solidFill>
                  <a:srgbClr val="FFFFFF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Contact</a:t>
            </a:r>
          </a:p>
        </p:txBody>
      </p:sp>
      <p:grpSp>
        <p:nvGrpSpPr>
          <p:cNvPr name="Group 37" id="37"/>
          <p:cNvGrpSpPr/>
          <p:nvPr/>
        </p:nvGrpSpPr>
        <p:grpSpPr>
          <a:xfrm rot="0">
            <a:off x="7620102" y="8370436"/>
            <a:ext cx="3086100" cy="1189489"/>
            <a:chOff x="0" y="0"/>
            <a:chExt cx="812800" cy="313281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812800" cy="313281"/>
            </a:xfrm>
            <a:custGeom>
              <a:avLst/>
              <a:gdLst/>
              <a:ahLst/>
              <a:cxnLst/>
              <a:rect r="r" b="b" t="t" l="l"/>
              <a:pathLst>
                <a:path h="313281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313281"/>
                  </a:lnTo>
                  <a:lnTo>
                    <a:pt x="0" y="313281"/>
                  </a:lnTo>
                  <a:close/>
                </a:path>
              </a:pathLst>
            </a:custGeom>
            <a:solidFill>
              <a:srgbClr val="6B1B29"/>
            </a:solidFill>
          </p:spPr>
        </p:sp>
        <p:sp>
          <p:nvSpPr>
            <p:cNvPr name="TextBox 39" id="39"/>
            <p:cNvSpPr txBox="true"/>
            <p:nvPr/>
          </p:nvSpPr>
          <p:spPr>
            <a:xfrm>
              <a:off x="0" y="-47625"/>
              <a:ext cx="812800" cy="3609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TextBox 40" id="40"/>
          <p:cNvSpPr txBox="true"/>
          <p:nvPr/>
        </p:nvSpPr>
        <p:spPr>
          <a:xfrm rot="0">
            <a:off x="7799554" y="8667683"/>
            <a:ext cx="2727197" cy="5378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79"/>
              </a:lnSpc>
            </a:pPr>
            <a:r>
              <a:rPr lang="en-US" sz="3199" b="true">
                <a:solidFill>
                  <a:srgbClr val="FFFFFF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Pied de page</a:t>
            </a:r>
          </a:p>
        </p:txBody>
      </p:sp>
      <p:sp>
        <p:nvSpPr>
          <p:cNvPr name="AutoShape 41" id="41"/>
          <p:cNvSpPr/>
          <p:nvPr/>
        </p:nvSpPr>
        <p:spPr>
          <a:xfrm>
            <a:off x="8432707" y="3851428"/>
            <a:ext cx="291929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42" id="42"/>
          <p:cNvSpPr/>
          <p:nvPr/>
        </p:nvSpPr>
        <p:spPr>
          <a:xfrm flipV="true">
            <a:off x="10616986" y="4018311"/>
            <a:ext cx="0" cy="1229041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43" id="43"/>
          <p:cNvSpPr/>
          <p:nvPr/>
        </p:nvSpPr>
        <p:spPr>
          <a:xfrm flipH="true" flipV="true">
            <a:off x="443600" y="5228302"/>
            <a:ext cx="17259986" cy="1905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44" id="44"/>
          <p:cNvSpPr/>
          <p:nvPr/>
        </p:nvSpPr>
        <p:spPr>
          <a:xfrm flipH="true" flipV="true">
            <a:off x="443519" y="7093770"/>
            <a:ext cx="17259986" cy="1905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45" id="45"/>
          <p:cNvSpPr/>
          <p:nvPr/>
        </p:nvSpPr>
        <p:spPr>
          <a:xfrm flipV="true">
            <a:off x="1967600" y="6722295"/>
            <a:ext cx="0" cy="358831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46" id="46"/>
          <p:cNvSpPr/>
          <p:nvPr/>
        </p:nvSpPr>
        <p:spPr>
          <a:xfrm flipV="true">
            <a:off x="5549686" y="6722295"/>
            <a:ext cx="0" cy="358831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47" id="47"/>
          <p:cNvSpPr/>
          <p:nvPr/>
        </p:nvSpPr>
        <p:spPr>
          <a:xfrm flipV="true">
            <a:off x="9144102" y="6722295"/>
            <a:ext cx="0" cy="358831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48" id="48"/>
          <p:cNvSpPr/>
          <p:nvPr/>
        </p:nvSpPr>
        <p:spPr>
          <a:xfrm flipV="true">
            <a:off x="12616812" y="6722295"/>
            <a:ext cx="0" cy="358831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49" id="49"/>
          <p:cNvSpPr/>
          <p:nvPr/>
        </p:nvSpPr>
        <p:spPr>
          <a:xfrm flipV="true">
            <a:off x="16198636" y="6722295"/>
            <a:ext cx="0" cy="358831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50" id="50"/>
          <p:cNvSpPr/>
          <p:nvPr/>
        </p:nvSpPr>
        <p:spPr>
          <a:xfrm flipV="true">
            <a:off x="9144102" y="7093770"/>
            <a:ext cx="0" cy="128619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51" id="51"/>
          <p:cNvSpPr txBox="true"/>
          <p:nvPr/>
        </p:nvSpPr>
        <p:spPr>
          <a:xfrm rot="0">
            <a:off x="7121532" y="1848567"/>
            <a:ext cx="4083241" cy="6794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599"/>
              </a:lnSpc>
            </a:pPr>
            <a:r>
              <a:rPr lang="en-US" sz="3999" b="true">
                <a:solidFill>
                  <a:srgbClr val="000000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L’arborescence :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17259300" y="9210675"/>
            <a:ext cx="152400" cy="200025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9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80295" y="1668130"/>
            <a:ext cx="17927411" cy="7454815"/>
          </a:xfrm>
          <a:custGeom>
            <a:avLst/>
            <a:gdLst/>
            <a:ahLst/>
            <a:cxnLst/>
            <a:rect r="r" b="b" t="t" l="l"/>
            <a:pathLst>
              <a:path h="7454815" w="17927411">
                <a:moveTo>
                  <a:pt x="0" y="0"/>
                </a:moveTo>
                <a:lnTo>
                  <a:pt x="17927410" y="0"/>
                </a:lnTo>
                <a:lnTo>
                  <a:pt x="17927410" y="7454814"/>
                </a:lnTo>
                <a:lnTo>
                  <a:pt x="0" y="745481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0" y="0"/>
            <a:ext cx="18288000" cy="1269566"/>
            <a:chOff x="0" y="0"/>
            <a:chExt cx="4816593" cy="334371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816592" cy="334371"/>
            </a:xfrm>
            <a:custGeom>
              <a:avLst/>
              <a:gdLst/>
              <a:ahLst/>
              <a:cxnLst/>
              <a:rect r="r" b="b" t="t" l="l"/>
              <a:pathLst>
                <a:path h="334371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34371"/>
                  </a:lnTo>
                  <a:lnTo>
                    <a:pt x="0" y="334371"/>
                  </a:lnTo>
                  <a:close/>
                </a:path>
              </a:pathLst>
            </a:custGeom>
            <a:solidFill>
              <a:srgbClr val="6B1B29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47625"/>
              <a:ext cx="4816593" cy="3819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775875" y="337286"/>
            <a:ext cx="2727197" cy="5378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79"/>
              </a:lnSpc>
            </a:pPr>
            <a:r>
              <a:rPr lang="en-US" sz="3199" b="true">
                <a:solidFill>
                  <a:srgbClr val="FFFFFF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Notre zoning</a:t>
            </a:r>
          </a:p>
        </p:txBody>
      </p:sp>
      <p:sp>
        <p:nvSpPr>
          <p:cNvPr name="Freeform 7" id="7">
            <a:hlinkClick r:id="rId4" action="ppaction://hlinksldjump"/>
          </p:cNvPr>
          <p:cNvSpPr/>
          <p:nvPr/>
        </p:nvSpPr>
        <p:spPr>
          <a:xfrm flipH="false" flipV="false" rot="0">
            <a:off x="443498" y="154810"/>
            <a:ext cx="951298" cy="959946"/>
          </a:xfrm>
          <a:custGeom>
            <a:avLst/>
            <a:gdLst/>
            <a:ahLst/>
            <a:cxnLst/>
            <a:rect r="r" b="b" t="t" l="l"/>
            <a:pathLst>
              <a:path h="959946" w="951298">
                <a:moveTo>
                  <a:pt x="0" y="0"/>
                </a:moveTo>
                <a:lnTo>
                  <a:pt x="951298" y="0"/>
                </a:lnTo>
                <a:lnTo>
                  <a:pt x="951298" y="959946"/>
                </a:lnTo>
                <a:lnTo>
                  <a:pt x="0" y="95994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17259300" y="9210675"/>
            <a:ext cx="152400" cy="200025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9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2348610" y="1514361"/>
            <a:ext cx="13590779" cy="8500475"/>
          </a:xfrm>
          <a:custGeom>
            <a:avLst/>
            <a:gdLst/>
            <a:ahLst/>
            <a:cxnLst/>
            <a:rect r="r" b="b" t="t" l="l"/>
            <a:pathLst>
              <a:path h="8500475" w="13590779">
                <a:moveTo>
                  <a:pt x="0" y="0"/>
                </a:moveTo>
                <a:lnTo>
                  <a:pt x="13590780" y="0"/>
                </a:lnTo>
                <a:lnTo>
                  <a:pt x="13590780" y="8500475"/>
                </a:lnTo>
                <a:lnTo>
                  <a:pt x="0" y="85004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0" y="0"/>
            <a:ext cx="18288000" cy="1269566"/>
            <a:chOff x="0" y="0"/>
            <a:chExt cx="4816593" cy="334371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816592" cy="334371"/>
            </a:xfrm>
            <a:custGeom>
              <a:avLst/>
              <a:gdLst/>
              <a:ahLst/>
              <a:cxnLst/>
              <a:rect r="r" b="b" t="t" l="l"/>
              <a:pathLst>
                <a:path h="334371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34371"/>
                  </a:lnTo>
                  <a:lnTo>
                    <a:pt x="0" y="334371"/>
                  </a:lnTo>
                  <a:close/>
                </a:path>
              </a:pathLst>
            </a:custGeom>
            <a:solidFill>
              <a:srgbClr val="6B1B29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47625"/>
              <a:ext cx="4816593" cy="3819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775875" y="337286"/>
            <a:ext cx="2727197" cy="5378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79"/>
              </a:lnSpc>
            </a:pPr>
            <a:r>
              <a:rPr lang="en-US" sz="3199" b="true">
                <a:solidFill>
                  <a:srgbClr val="FFFFFF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Notre zoning</a:t>
            </a:r>
          </a:p>
        </p:txBody>
      </p:sp>
      <p:sp>
        <p:nvSpPr>
          <p:cNvPr name="Freeform 7" id="7">
            <a:hlinkClick r:id="rId4" action="ppaction://hlinksldjump"/>
          </p:cNvPr>
          <p:cNvSpPr/>
          <p:nvPr/>
        </p:nvSpPr>
        <p:spPr>
          <a:xfrm flipH="false" flipV="false" rot="0">
            <a:off x="443498" y="154810"/>
            <a:ext cx="951298" cy="959946"/>
          </a:xfrm>
          <a:custGeom>
            <a:avLst/>
            <a:gdLst/>
            <a:ahLst/>
            <a:cxnLst/>
            <a:rect r="r" b="b" t="t" l="l"/>
            <a:pathLst>
              <a:path h="959946" w="951298">
                <a:moveTo>
                  <a:pt x="0" y="0"/>
                </a:moveTo>
                <a:lnTo>
                  <a:pt x="951298" y="0"/>
                </a:lnTo>
                <a:lnTo>
                  <a:pt x="951298" y="959946"/>
                </a:lnTo>
                <a:lnTo>
                  <a:pt x="0" y="95994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17259300" y="9210675"/>
            <a:ext cx="152400" cy="200025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9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9144000" y="47763"/>
            <a:ext cx="7652615" cy="10239237"/>
            <a:chOff x="0" y="0"/>
            <a:chExt cx="2015504" cy="269675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015504" cy="2696754"/>
            </a:xfrm>
            <a:custGeom>
              <a:avLst/>
              <a:gdLst/>
              <a:ahLst/>
              <a:cxnLst/>
              <a:rect r="r" b="b" t="t" l="l"/>
              <a:pathLst>
                <a:path h="2696754" w="2015504">
                  <a:moveTo>
                    <a:pt x="0" y="0"/>
                  </a:moveTo>
                  <a:lnTo>
                    <a:pt x="2015504" y="0"/>
                  </a:lnTo>
                  <a:lnTo>
                    <a:pt x="2015504" y="2696754"/>
                  </a:lnTo>
                  <a:lnTo>
                    <a:pt x="0" y="2696754"/>
                  </a:lnTo>
                  <a:close/>
                </a:path>
              </a:pathLst>
            </a:custGeom>
            <a:solidFill>
              <a:srgbClr val="FAFAFA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2015504" cy="274437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1910897" y="5416914"/>
            <a:ext cx="873392" cy="873392"/>
            <a:chOff x="0" y="0"/>
            <a:chExt cx="323447" cy="32344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323447" cy="323447"/>
            </a:xfrm>
            <a:custGeom>
              <a:avLst/>
              <a:gdLst/>
              <a:ahLst/>
              <a:cxnLst/>
              <a:rect r="r" b="b" t="t" l="l"/>
              <a:pathLst>
                <a:path h="323447" w="323447">
                  <a:moveTo>
                    <a:pt x="0" y="0"/>
                  </a:moveTo>
                  <a:lnTo>
                    <a:pt x="323447" y="0"/>
                  </a:lnTo>
                  <a:lnTo>
                    <a:pt x="323447" y="323447"/>
                  </a:lnTo>
                  <a:lnTo>
                    <a:pt x="0" y="323447"/>
                  </a:lnTo>
                  <a:close/>
                </a:path>
              </a:pathLst>
            </a:custGeom>
            <a:solidFill>
              <a:srgbClr val="27B7F5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47625"/>
              <a:ext cx="323447" cy="37107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3196949" y="5416914"/>
            <a:ext cx="873392" cy="873392"/>
            <a:chOff x="0" y="0"/>
            <a:chExt cx="323447" cy="323447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323447" cy="323447"/>
            </a:xfrm>
            <a:custGeom>
              <a:avLst/>
              <a:gdLst/>
              <a:ahLst/>
              <a:cxnLst/>
              <a:rect r="r" b="b" t="t" l="l"/>
              <a:pathLst>
                <a:path h="323447" w="323447">
                  <a:moveTo>
                    <a:pt x="0" y="0"/>
                  </a:moveTo>
                  <a:lnTo>
                    <a:pt x="323447" y="0"/>
                  </a:lnTo>
                  <a:lnTo>
                    <a:pt x="323447" y="323447"/>
                  </a:lnTo>
                  <a:lnTo>
                    <a:pt x="0" y="323447"/>
                  </a:lnTo>
                  <a:close/>
                </a:path>
              </a:pathLst>
            </a:custGeom>
            <a:solidFill>
              <a:srgbClr val="1EA818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47625"/>
              <a:ext cx="323447" cy="37107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0624846" y="5416914"/>
            <a:ext cx="873392" cy="873392"/>
            <a:chOff x="0" y="0"/>
            <a:chExt cx="323447" cy="323447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323447" cy="323447"/>
            </a:xfrm>
            <a:custGeom>
              <a:avLst/>
              <a:gdLst/>
              <a:ahLst/>
              <a:cxnLst/>
              <a:rect r="r" b="b" t="t" l="l"/>
              <a:pathLst>
                <a:path h="323447" w="323447">
                  <a:moveTo>
                    <a:pt x="0" y="0"/>
                  </a:moveTo>
                  <a:lnTo>
                    <a:pt x="323447" y="0"/>
                  </a:lnTo>
                  <a:lnTo>
                    <a:pt x="323447" y="323447"/>
                  </a:lnTo>
                  <a:lnTo>
                    <a:pt x="0" y="323447"/>
                  </a:lnTo>
                  <a:close/>
                </a:path>
              </a:pathLst>
            </a:custGeom>
            <a:solidFill>
              <a:srgbClr val="B31212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47625"/>
              <a:ext cx="323447" cy="37107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AutoShape 14" id="14"/>
          <p:cNvSpPr/>
          <p:nvPr/>
        </p:nvSpPr>
        <p:spPr>
          <a:xfrm>
            <a:off x="9144000" y="4151390"/>
            <a:ext cx="7609076" cy="0"/>
          </a:xfrm>
          <a:prstGeom prst="line">
            <a:avLst/>
          </a:prstGeom>
          <a:ln cap="flat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5" id="15"/>
          <p:cNvSpPr/>
          <p:nvPr/>
        </p:nvSpPr>
        <p:spPr>
          <a:xfrm>
            <a:off x="9187539" y="7314480"/>
            <a:ext cx="7609076" cy="0"/>
          </a:xfrm>
          <a:prstGeom prst="line">
            <a:avLst/>
          </a:prstGeom>
          <a:ln cap="flat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6" id="16"/>
          <p:cNvGrpSpPr/>
          <p:nvPr/>
        </p:nvGrpSpPr>
        <p:grpSpPr>
          <a:xfrm rot="0">
            <a:off x="9936960" y="2297237"/>
            <a:ext cx="2256599" cy="341677"/>
            <a:chOff x="0" y="0"/>
            <a:chExt cx="812800" cy="123068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812800" cy="123068"/>
            </a:xfrm>
            <a:custGeom>
              <a:avLst/>
              <a:gdLst/>
              <a:ahLst/>
              <a:cxnLst/>
              <a:rect r="r" b="b" t="t" l="l"/>
              <a:pathLst>
                <a:path h="123068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068"/>
                  </a:lnTo>
                  <a:lnTo>
                    <a:pt x="0" y="123068"/>
                  </a:lnTo>
                  <a:close/>
                </a:path>
              </a:pathLst>
            </a:custGeom>
            <a:solidFill>
              <a:srgbClr val="ACD5E6"/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0" y="-47625"/>
              <a:ext cx="812800" cy="17069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20"/>
                </a:lnSpc>
              </a:pPr>
            </a:p>
          </p:txBody>
        </p:sp>
      </p:grpSp>
      <p:grpSp>
        <p:nvGrpSpPr>
          <p:cNvPr name="Group 19" id="19"/>
          <p:cNvGrpSpPr/>
          <p:nvPr/>
        </p:nvGrpSpPr>
        <p:grpSpPr>
          <a:xfrm rot="0">
            <a:off x="13279503" y="2257264"/>
            <a:ext cx="2256599" cy="341677"/>
            <a:chOff x="0" y="0"/>
            <a:chExt cx="812800" cy="123068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812800" cy="123068"/>
            </a:xfrm>
            <a:custGeom>
              <a:avLst/>
              <a:gdLst/>
              <a:ahLst/>
              <a:cxnLst/>
              <a:rect r="r" b="b" t="t" l="l"/>
              <a:pathLst>
                <a:path h="123068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068"/>
                  </a:lnTo>
                  <a:lnTo>
                    <a:pt x="0" y="123068"/>
                  </a:lnTo>
                  <a:close/>
                </a:path>
              </a:pathLst>
            </a:custGeom>
            <a:solidFill>
              <a:srgbClr val="ACD5E6"/>
            </a:solidFill>
          </p:spPr>
        </p:sp>
        <p:sp>
          <p:nvSpPr>
            <p:cNvPr name="TextBox 21" id="21"/>
            <p:cNvSpPr txBox="true"/>
            <p:nvPr/>
          </p:nvSpPr>
          <p:spPr>
            <a:xfrm>
              <a:off x="0" y="-47625"/>
              <a:ext cx="812800" cy="17069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20"/>
                </a:lnSpc>
              </a:pPr>
            </a:p>
          </p:txBody>
        </p:sp>
      </p:grpSp>
      <p:grpSp>
        <p:nvGrpSpPr>
          <p:cNvPr name="Group 22" id="22"/>
          <p:cNvGrpSpPr/>
          <p:nvPr/>
        </p:nvGrpSpPr>
        <p:grpSpPr>
          <a:xfrm rot="0">
            <a:off x="14487335" y="5416914"/>
            <a:ext cx="873392" cy="873392"/>
            <a:chOff x="0" y="0"/>
            <a:chExt cx="323447" cy="323447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323447" cy="323447"/>
            </a:xfrm>
            <a:custGeom>
              <a:avLst/>
              <a:gdLst/>
              <a:ahLst/>
              <a:cxnLst/>
              <a:rect r="r" b="b" t="t" l="l"/>
              <a:pathLst>
                <a:path h="323447" w="323447">
                  <a:moveTo>
                    <a:pt x="0" y="0"/>
                  </a:moveTo>
                  <a:lnTo>
                    <a:pt x="323447" y="0"/>
                  </a:lnTo>
                  <a:lnTo>
                    <a:pt x="323447" y="323447"/>
                  </a:lnTo>
                  <a:lnTo>
                    <a:pt x="0" y="323447"/>
                  </a:lnTo>
                  <a:close/>
                </a:path>
              </a:pathLst>
            </a:custGeom>
            <a:solidFill>
              <a:srgbClr val="FAFAFA"/>
            </a:solidFill>
          </p:spPr>
        </p:sp>
        <p:sp>
          <p:nvSpPr>
            <p:cNvPr name="TextBox 24" id="24"/>
            <p:cNvSpPr txBox="true"/>
            <p:nvPr/>
          </p:nvSpPr>
          <p:spPr>
            <a:xfrm>
              <a:off x="0" y="-47625"/>
              <a:ext cx="323447" cy="37107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25" id="25"/>
          <p:cNvGrpSpPr/>
          <p:nvPr/>
        </p:nvGrpSpPr>
        <p:grpSpPr>
          <a:xfrm rot="0">
            <a:off x="13194111" y="8736364"/>
            <a:ext cx="873392" cy="873392"/>
            <a:chOff x="0" y="0"/>
            <a:chExt cx="323447" cy="323447"/>
          </a:xfrm>
        </p:grpSpPr>
        <p:sp>
          <p:nvSpPr>
            <p:cNvPr name="Freeform 26" id="26"/>
            <p:cNvSpPr/>
            <p:nvPr/>
          </p:nvSpPr>
          <p:spPr>
            <a:xfrm flipH="false" flipV="false" rot="0">
              <a:off x="0" y="0"/>
              <a:ext cx="323447" cy="323447"/>
            </a:xfrm>
            <a:custGeom>
              <a:avLst/>
              <a:gdLst/>
              <a:ahLst/>
              <a:cxnLst/>
              <a:rect r="r" b="b" t="t" l="l"/>
              <a:pathLst>
                <a:path h="323447" w="323447">
                  <a:moveTo>
                    <a:pt x="0" y="0"/>
                  </a:moveTo>
                  <a:lnTo>
                    <a:pt x="323447" y="0"/>
                  </a:lnTo>
                  <a:lnTo>
                    <a:pt x="323447" y="323447"/>
                  </a:lnTo>
                  <a:lnTo>
                    <a:pt x="0" y="323447"/>
                  </a:lnTo>
                  <a:close/>
                </a:path>
              </a:pathLst>
            </a:custGeom>
            <a:solidFill>
              <a:srgbClr val="3A4D39"/>
            </a:solidFill>
          </p:spPr>
        </p:sp>
        <p:sp>
          <p:nvSpPr>
            <p:cNvPr name="TextBox 27" id="27"/>
            <p:cNvSpPr txBox="true"/>
            <p:nvPr/>
          </p:nvSpPr>
          <p:spPr>
            <a:xfrm>
              <a:off x="0" y="-47625"/>
              <a:ext cx="323447" cy="37107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28" id="28"/>
          <p:cNvGrpSpPr/>
          <p:nvPr/>
        </p:nvGrpSpPr>
        <p:grpSpPr>
          <a:xfrm rot="0">
            <a:off x="10650288" y="8736364"/>
            <a:ext cx="873392" cy="873392"/>
            <a:chOff x="0" y="0"/>
            <a:chExt cx="323447" cy="323447"/>
          </a:xfrm>
        </p:grpSpPr>
        <p:sp>
          <p:nvSpPr>
            <p:cNvPr name="Freeform 29" id="29"/>
            <p:cNvSpPr/>
            <p:nvPr/>
          </p:nvSpPr>
          <p:spPr>
            <a:xfrm flipH="false" flipV="false" rot="0">
              <a:off x="0" y="0"/>
              <a:ext cx="323447" cy="323447"/>
            </a:xfrm>
            <a:custGeom>
              <a:avLst/>
              <a:gdLst/>
              <a:ahLst/>
              <a:cxnLst/>
              <a:rect r="r" b="b" t="t" l="l"/>
              <a:pathLst>
                <a:path h="323447" w="323447">
                  <a:moveTo>
                    <a:pt x="0" y="0"/>
                  </a:moveTo>
                  <a:lnTo>
                    <a:pt x="323447" y="0"/>
                  </a:lnTo>
                  <a:lnTo>
                    <a:pt x="323447" y="323447"/>
                  </a:lnTo>
                  <a:lnTo>
                    <a:pt x="0" y="323447"/>
                  </a:lnTo>
                  <a:close/>
                </a:path>
              </a:pathLst>
            </a:custGeom>
            <a:solidFill>
              <a:srgbClr val="6B1B29"/>
            </a:solidFill>
          </p:spPr>
        </p:sp>
        <p:sp>
          <p:nvSpPr>
            <p:cNvPr name="TextBox 30" id="30"/>
            <p:cNvSpPr txBox="true"/>
            <p:nvPr/>
          </p:nvSpPr>
          <p:spPr>
            <a:xfrm>
              <a:off x="0" y="-47625"/>
              <a:ext cx="323447" cy="37107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31" id="31"/>
          <p:cNvGrpSpPr/>
          <p:nvPr/>
        </p:nvGrpSpPr>
        <p:grpSpPr>
          <a:xfrm rot="0">
            <a:off x="11930738" y="8736364"/>
            <a:ext cx="873392" cy="873392"/>
            <a:chOff x="0" y="0"/>
            <a:chExt cx="323447" cy="323447"/>
          </a:xfrm>
        </p:grpSpPr>
        <p:sp>
          <p:nvSpPr>
            <p:cNvPr name="Freeform 32" id="32"/>
            <p:cNvSpPr/>
            <p:nvPr/>
          </p:nvSpPr>
          <p:spPr>
            <a:xfrm flipH="false" flipV="false" rot="0">
              <a:off x="0" y="0"/>
              <a:ext cx="323447" cy="323447"/>
            </a:xfrm>
            <a:custGeom>
              <a:avLst/>
              <a:gdLst/>
              <a:ahLst/>
              <a:cxnLst/>
              <a:rect r="r" b="b" t="t" l="l"/>
              <a:pathLst>
                <a:path h="323447" w="323447">
                  <a:moveTo>
                    <a:pt x="0" y="0"/>
                  </a:moveTo>
                  <a:lnTo>
                    <a:pt x="323447" y="0"/>
                  </a:lnTo>
                  <a:lnTo>
                    <a:pt x="323447" y="323447"/>
                  </a:lnTo>
                  <a:lnTo>
                    <a:pt x="0" y="323447"/>
                  </a:lnTo>
                  <a:close/>
                </a:path>
              </a:pathLst>
            </a:custGeom>
            <a:solidFill>
              <a:srgbClr val="A2D2FF"/>
            </a:solidFill>
          </p:spPr>
        </p:sp>
        <p:sp>
          <p:nvSpPr>
            <p:cNvPr name="TextBox 33" id="33"/>
            <p:cNvSpPr txBox="true"/>
            <p:nvPr/>
          </p:nvSpPr>
          <p:spPr>
            <a:xfrm>
              <a:off x="0" y="-47625"/>
              <a:ext cx="323447" cy="37107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34" id="34"/>
          <p:cNvGrpSpPr/>
          <p:nvPr/>
        </p:nvGrpSpPr>
        <p:grpSpPr>
          <a:xfrm rot="0">
            <a:off x="14461876" y="8736364"/>
            <a:ext cx="873392" cy="873392"/>
            <a:chOff x="0" y="0"/>
            <a:chExt cx="323447" cy="323447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0" y="0"/>
              <a:ext cx="323447" cy="323447"/>
            </a:xfrm>
            <a:custGeom>
              <a:avLst/>
              <a:gdLst/>
              <a:ahLst/>
              <a:cxnLst/>
              <a:rect r="r" b="b" t="t" l="l"/>
              <a:pathLst>
                <a:path h="323447" w="323447">
                  <a:moveTo>
                    <a:pt x="0" y="0"/>
                  </a:moveTo>
                  <a:lnTo>
                    <a:pt x="323447" y="0"/>
                  </a:lnTo>
                  <a:lnTo>
                    <a:pt x="323447" y="323447"/>
                  </a:lnTo>
                  <a:lnTo>
                    <a:pt x="0" y="323447"/>
                  </a:lnTo>
                  <a:close/>
                </a:path>
              </a:pathLst>
            </a:custGeom>
            <a:solidFill>
              <a:srgbClr val="F9F7F2"/>
            </a:solidFill>
          </p:spPr>
        </p:sp>
        <p:sp>
          <p:nvSpPr>
            <p:cNvPr name="TextBox 36" id="36"/>
            <p:cNvSpPr txBox="true"/>
            <p:nvPr/>
          </p:nvSpPr>
          <p:spPr>
            <a:xfrm>
              <a:off x="0" y="-47625"/>
              <a:ext cx="323447" cy="37107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37" id="37"/>
          <p:cNvGrpSpPr/>
          <p:nvPr/>
        </p:nvGrpSpPr>
        <p:grpSpPr>
          <a:xfrm rot="0">
            <a:off x="0" y="0"/>
            <a:ext cx="18288000" cy="1269566"/>
            <a:chOff x="0" y="0"/>
            <a:chExt cx="4816593" cy="334371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4816592" cy="334371"/>
            </a:xfrm>
            <a:custGeom>
              <a:avLst/>
              <a:gdLst/>
              <a:ahLst/>
              <a:cxnLst/>
              <a:rect r="r" b="b" t="t" l="l"/>
              <a:pathLst>
                <a:path h="334371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34371"/>
                  </a:lnTo>
                  <a:lnTo>
                    <a:pt x="0" y="334371"/>
                  </a:lnTo>
                  <a:close/>
                </a:path>
              </a:pathLst>
            </a:custGeom>
            <a:solidFill>
              <a:srgbClr val="6B1B29"/>
            </a:solidFill>
          </p:spPr>
        </p:sp>
        <p:sp>
          <p:nvSpPr>
            <p:cNvPr name="TextBox 39" id="39"/>
            <p:cNvSpPr txBox="true"/>
            <p:nvPr/>
          </p:nvSpPr>
          <p:spPr>
            <a:xfrm>
              <a:off x="0" y="-47625"/>
              <a:ext cx="4816593" cy="3819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AutoShape 40" id="40"/>
          <p:cNvSpPr/>
          <p:nvPr/>
        </p:nvSpPr>
        <p:spPr>
          <a:xfrm>
            <a:off x="9187539" y="1286364"/>
            <a:ext cx="7609076" cy="0"/>
          </a:xfrm>
          <a:prstGeom prst="line">
            <a:avLst/>
          </a:prstGeom>
          <a:ln cap="flat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41" id="41"/>
          <p:cNvSpPr/>
          <p:nvPr/>
        </p:nvSpPr>
        <p:spPr>
          <a:xfrm flipH="false" flipV="false" rot="0">
            <a:off x="6240933" y="6070964"/>
            <a:ext cx="1763719" cy="498251"/>
          </a:xfrm>
          <a:custGeom>
            <a:avLst/>
            <a:gdLst/>
            <a:ahLst/>
            <a:cxnLst/>
            <a:rect r="r" b="b" t="t" l="l"/>
            <a:pathLst>
              <a:path h="498251" w="1763719">
                <a:moveTo>
                  <a:pt x="0" y="0"/>
                </a:moveTo>
                <a:lnTo>
                  <a:pt x="1763719" y="0"/>
                </a:lnTo>
                <a:lnTo>
                  <a:pt x="1763719" y="498251"/>
                </a:lnTo>
                <a:lnTo>
                  <a:pt x="0" y="49825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2" id="42"/>
          <p:cNvSpPr txBox="true"/>
          <p:nvPr/>
        </p:nvSpPr>
        <p:spPr>
          <a:xfrm rot="0">
            <a:off x="1648738" y="337286"/>
            <a:ext cx="3233796" cy="5378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79"/>
              </a:lnSpc>
            </a:pPr>
            <a:r>
              <a:rPr lang="en-US" sz="3199" b="true">
                <a:solidFill>
                  <a:srgbClr val="FFFFFF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Notre maquette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11679148" y="1605451"/>
            <a:ext cx="2375522" cy="301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36"/>
              </a:lnSpc>
              <a:spcBef>
                <a:spcPct val="0"/>
              </a:spcBef>
            </a:pPr>
            <a:r>
              <a:rPr lang="en-US" sz="1811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TYPOGRAPHIES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9937237" y="2710361"/>
            <a:ext cx="2855286" cy="3382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85"/>
              </a:lnSpc>
              <a:spcBef>
                <a:spcPct val="0"/>
              </a:spcBef>
            </a:pPr>
            <a:r>
              <a:rPr lang="en-US" sz="1989">
                <a:solidFill>
                  <a:srgbClr val="000000"/>
                </a:solidFill>
                <a:latin typeface="Inria Serif"/>
                <a:ea typeface="Inria Serif"/>
                <a:cs typeface="Inria Serif"/>
                <a:sym typeface="Inria Serif"/>
              </a:rPr>
              <a:t>Loubag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9937237" y="3105288"/>
            <a:ext cx="2855286" cy="2067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1"/>
              </a:lnSpc>
              <a:spcBef>
                <a:spcPct val="0"/>
              </a:spcBef>
            </a:pPr>
            <a:r>
              <a:rPr lang="en-US" sz="1193">
                <a:solidFill>
                  <a:srgbClr val="000000"/>
                </a:solidFill>
                <a:latin typeface="Inria Serif"/>
                <a:ea typeface="Inria Serif"/>
                <a:cs typeface="Inria Serif"/>
                <a:sym typeface="Inria Serif"/>
              </a:rPr>
              <a:t>ABCDEFGHIJKLMNOPQRSTUVWXYZ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9937237" y="3368752"/>
            <a:ext cx="2855286" cy="2067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1"/>
              </a:lnSpc>
              <a:spcBef>
                <a:spcPct val="0"/>
              </a:spcBef>
            </a:pPr>
            <a:r>
              <a:rPr lang="en-US" sz="1193">
                <a:solidFill>
                  <a:srgbClr val="000000"/>
                </a:solidFill>
                <a:latin typeface="Inria Serif"/>
                <a:ea typeface="Inria Serif"/>
                <a:cs typeface="Inria Serif"/>
                <a:sym typeface="Inria Serif"/>
              </a:rPr>
              <a:t>abcdefghijklmnopqrstuvwxyz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13279780" y="2710361"/>
            <a:ext cx="2855286" cy="3382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85"/>
              </a:lnSpc>
              <a:spcBef>
                <a:spcPct val="0"/>
              </a:spcBef>
            </a:pPr>
            <a:r>
              <a:rPr lang="en-US" sz="1989">
                <a:solidFill>
                  <a:srgbClr val="000000"/>
                </a:solidFill>
                <a:latin typeface="Inria Serif"/>
                <a:ea typeface="Inria Serif"/>
                <a:cs typeface="Inria Serif"/>
                <a:sym typeface="Inria Serif"/>
              </a:rPr>
              <a:t>Inria Serif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13279780" y="3105288"/>
            <a:ext cx="2855286" cy="2067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1"/>
              </a:lnSpc>
              <a:spcBef>
                <a:spcPct val="0"/>
              </a:spcBef>
            </a:pPr>
            <a:r>
              <a:rPr lang="en-US" sz="1193">
                <a:solidFill>
                  <a:srgbClr val="000000"/>
                </a:solidFill>
                <a:latin typeface="Inria Serif"/>
                <a:ea typeface="Inria Serif"/>
                <a:cs typeface="Inria Serif"/>
                <a:sym typeface="Inria Serif"/>
              </a:rPr>
              <a:t>ABCDEFGHIJKLMNOPQRSTUVWXYZ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13279780" y="3368752"/>
            <a:ext cx="2855286" cy="2067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1"/>
              </a:lnSpc>
              <a:spcBef>
                <a:spcPct val="0"/>
              </a:spcBef>
            </a:pPr>
            <a:r>
              <a:rPr lang="en-US" sz="1193">
                <a:solidFill>
                  <a:srgbClr val="000000"/>
                </a:solidFill>
                <a:latin typeface="Inria Serif"/>
                <a:ea typeface="Inria Serif"/>
                <a:cs typeface="Inria Serif"/>
                <a:sym typeface="Inria Serif"/>
              </a:rPr>
              <a:t>abcdefghijklmnopqrstuvwxyz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9937237" y="3665070"/>
            <a:ext cx="2855286" cy="2067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1"/>
              </a:lnSpc>
              <a:spcBef>
                <a:spcPct val="0"/>
              </a:spcBef>
            </a:pPr>
            <a:r>
              <a:rPr lang="en-US" sz="1193">
                <a:solidFill>
                  <a:srgbClr val="000000"/>
                </a:solidFill>
                <a:latin typeface="Inria Serif"/>
                <a:ea typeface="Inria Serif"/>
                <a:cs typeface="Inria Serif"/>
                <a:sym typeface="Inria Serif"/>
              </a:rPr>
              <a:t>0123456789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13279503" y="3665070"/>
            <a:ext cx="2855286" cy="2067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1"/>
              </a:lnSpc>
              <a:spcBef>
                <a:spcPct val="0"/>
              </a:spcBef>
            </a:pPr>
            <a:r>
              <a:rPr lang="en-US" sz="1193">
                <a:solidFill>
                  <a:srgbClr val="000000"/>
                </a:solidFill>
                <a:latin typeface="Inria Serif"/>
                <a:ea typeface="Inria Serif"/>
                <a:cs typeface="Inria Serif"/>
                <a:sym typeface="Inria Serif"/>
              </a:rPr>
              <a:t>0123456789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11096653" y="4681882"/>
            <a:ext cx="3790848" cy="2422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10"/>
              </a:lnSpc>
              <a:spcBef>
                <a:spcPct val="0"/>
              </a:spcBef>
            </a:pPr>
            <a:r>
              <a:rPr lang="en-US" sz="1293">
                <a:solidFill>
                  <a:srgbClr val="000000"/>
                </a:solidFill>
                <a:latin typeface="Coco Gothic"/>
                <a:ea typeface="Coco Gothic"/>
                <a:cs typeface="Coco Gothic"/>
                <a:sym typeface="Coco Gothic"/>
              </a:rPr>
              <a:t>1ÈRE PALETTE DE COULEUR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10623427" y="6375457"/>
            <a:ext cx="876230" cy="1903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32"/>
              </a:lnSpc>
              <a:spcBef>
                <a:spcPct val="0"/>
              </a:spcBef>
            </a:pPr>
            <a:r>
              <a:rPr lang="en-US" sz="1094">
                <a:solidFill>
                  <a:srgbClr val="000000"/>
                </a:solidFill>
                <a:latin typeface="Coco Gothic"/>
                <a:ea typeface="Coco Gothic"/>
                <a:cs typeface="Coco Gothic"/>
                <a:sym typeface="Coco Gothic"/>
              </a:rPr>
              <a:t>#B31212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11910897" y="6375457"/>
            <a:ext cx="876230" cy="1903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32"/>
              </a:lnSpc>
              <a:spcBef>
                <a:spcPct val="0"/>
              </a:spcBef>
            </a:pPr>
            <a:r>
              <a:rPr lang="en-US" sz="1094">
                <a:solidFill>
                  <a:srgbClr val="000000"/>
                </a:solidFill>
                <a:latin typeface="Coco Gothic"/>
                <a:ea typeface="Coco Gothic"/>
                <a:cs typeface="Coco Gothic"/>
                <a:sym typeface="Coco Gothic"/>
              </a:rPr>
              <a:t>#27B7F5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13213448" y="6375457"/>
            <a:ext cx="876230" cy="1903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32"/>
              </a:lnSpc>
              <a:spcBef>
                <a:spcPct val="0"/>
              </a:spcBef>
            </a:pPr>
            <a:r>
              <a:rPr lang="en-US" sz="1094">
                <a:solidFill>
                  <a:srgbClr val="000000"/>
                </a:solidFill>
                <a:latin typeface="Coco Gothic"/>
                <a:ea typeface="Coco Gothic"/>
                <a:cs typeface="Coco Gothic"/>
                <a:sym typeface="Coco Gothic"/>
              </a:rPr>
              <a:t>#1EA818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10767311" y="135905"/>
            <a:ext cx="4522591" cy="9406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05"/>
              </a:lnSpc>
            </a:pPr>
            <a:r>
              <a:rPr lang="en-US" b="true" sz="2718">
                <a:solidFill>
                  <a:srgbClr val="FFFFFF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Cave des Vignerons de </a:t>
            </a:r>
          </a:p>
          <a:p>
            <a:pPr algn="ctr">
              <a:lnSpc>
                <a:spcPts val="3805"/>
              </a:lnSpc>
              <a:spcBef>
                <a:spcPct val="0"/>
              </a:spcBef>
            </a:pPr>
            <a:r>
              <a:rPr lang="en-US" b="true" sz="2718">
                <a:solidFill>
                  <a:srgbClr val="FFFFFF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Saint Laurent de Carnols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11133183" y="7849698"/>
            <a:ext cx="3790848" cy="2422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10"/>
              </a:lnSpc>
              <a:spcBef>
                <a:spcPct val="0"/>
              </a:spcBef>
            </a:pPr>
            <a:r>
              <a:rPr lang="en-US" sz="1293">
                <a:solidFill>
                  <a:srgbClr val="000000"/>
                </a:solidFill>
                <a:latin typeface="Coco Gothic"/>
                <a:ea typeface="Coco Gothic"/>
                <a:cs typeface="Coco Gothic"/>
                <a:sym typeface="Coco Gothic"/>
              </a:rPr>
              <a:t>2ÈME PALETTE DE COULEUR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10217325" y="2342202"/>
            <a:ext cx="1695870" cy="2231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10"/>
              </a:lnSpc>
              <a:spcBef>
                <a:spcPct val="0"/>
              </a:spcBef>
            </a:pPr>
            <a:r>
              <a:rPr lang="en-US" sz="1293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1ÈRE PROPOSITION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13559868" y="2302229"/>
            <a:ext cx="1695870" cy="2231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10"/>
              </a:lnSpc>
              <a:spcBef>
                <a:spcPct val="0"/>
              </a:spcBef>
            </a:pPr>
            <a:r>
              <a:rPr lang="en-US" sz="1293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2ÈME PROPOSITION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14484497" y="6375457"/>
            <a:ext cx="876230" cy="1903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32"/>
              </a:lnSpc>
              <a:spcBef>
                <a:spcPct val="0"/>
              </a:spcBef>
            </a:pPr>
            <a:r>
              <a:rPr lang="en-US" sz="1094">
                <a:solidFill>
                  <a:srgbClr val="000000"/>
                </a:solidFill>
                <a:latin typeface="Coco Gothic"/>
                <a:ea typeface="Coco Gothic"/>
                <a:cs typeface="Coco Gothic"/>
                <a:sym typeface="Coco Gothic"/>
              </a:rPr>
              <a:t>#FAFAFA</a:t>
            </a:r>
          </a:p>
        </p:txBody>
      </p:sp>
      <p:sp>
        <p:nvSpPr>
          <p:cNvPr name="TextBox 61" id="61"/>
          <p:cNvSpPr txBox="true"/>
          <p:nvPr/>
        </p:nvSpPr>
        <p:spPr>
          <a:xfrm rot="0">
            <a:off x="11929319" y="9694907"/>
            <a:ext cx="876230" cy="1903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32"/>
              </a:lnSpc>
              <a:spcBef>
                <a:spcPct val="0"/>
              </a:spcBef>
            </a:pPr>
            <a:r>
              <a:rPr lang="en-US" sz="1094">
                <a:solidFill>
                  <a:srgbClr val="000000"/>
                </a:solidFill>
                <a:latin typeface="Coco Gothic"/>
                <a:ea typeface="Coco Gothic"/>
                <a:cs typeface="Coco Gothic"/>
                <a:sym typeface="Coco Gothic"/>
              </a:rPr>
              <a:t>#A2D2FF</a:t>
            </a:r>
          </a:p>
        </p:txBody>
      </p:sp>
      <p:sp>
        <p:nvSpPr>
          <p:cNvPr name="TextBox 62" id="62"/>
          <p:cNvSpPr txBox="true"/>
          <p:nvPr/>
        </p:nvSpPr>
        <p:spPr>
          <a:xfrm rot="0">
            <a:off x="13194111" y="9694907"/>
            <a:ext cx="876230" cy="1903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32"/>
              </a:lnSpc>
              <a:spcBef>
                <a:spcPct val="0"/>
              </a:spcBef>
            </a:pPr>
            <a:r>
              <a:rPr lang="en-US" sz="1094">
                <a:solidFill>
                  <a:srgbClr val="000000"/>
                </a:solidFill>
                <a:latin typeface="Coco Gothic"/>
                <a:ea typeface="Coco Gothic"/>
                <a:cs typeface="Coco Gothic"/>
                <a:sym typeface="Coco Gothic"/>
              </a:rPr>
              <a:t>#3A4D39</a:t>
            </a:r>
          </a:p>
        </p:txBody>
      </p:sp>
      <p:sp>
        <p:nvSpPr>
          <p:cNvPr name="TextBox 63" id="63"/>
          <p:cNvSpPr txBox="true"/>
          <p:nvPr/>
        </p:nvSpPr>
        <p:spPr>
          <a:xfrm rot="0">
            <a:off x="10666788" y="9694907"/>
            <a:ext cx="876230" cy="1903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32"/>
              </a:lnSpc>
              <a:spcBef>
                <a:spcPct val="0"/>
              </a:spcBef>
            </a:pPr>
            <a:r>
              <a:rPr lang="en-US" sz="1094">
                <a:solidFill>
                  <a:srgbClr val="000000"/>
                </a:solidFill>
                <a:latin typeface="Coco Gothic"/>
                <a:ea typeface="Coco Gothic"/>
                <a:cs typeface="Coco Gothic"/>
                <a:sym typeface="Coco Gothic"/>
              </a:rPr>
              <a:t>#6B1B29</a:t>
            </a:r>
          </a:p>
        </p:txBody>
      </p:sp>
      <p:sp>
        <p:nvSpPr>
          <p:cNvPr name="TextBox 64" id="64"/>
          <p:cNvSpPr txBox="true"/>
          <p:nvPr/>
        </p:nvSpPr>
        <p:spPr>
          <a:xfrm rot="0">
            <a:off x="14459038" y="9694907"/>
            <a:ext cx="876230" cy="1903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32"/>
              </a:lnSpc>
              <a:spcBef>
                <a:spcPct val="0"/>
              </a:spcBef>
            </a:pPr>
            <a:r>
              <a:rPr lang="en-US" sz="1094">
                <a:solidFill>
                  <a:srgbClr val="000000"/>
                </a:solidFill>
                <a:latin typeface="Coco Gothic"/>
                <a:ea typeface="Coco Gothic"/>
                <a:cs typeface="Coco Gothic"/>
                <a:sym typeface="Coco Gothic"/>
              </a:rPr>
              <a:t>#F9F7F2</a:t>
            </a:r>
          </a:p>
        </p:txBody>
      </p:sp>
      <p:sp>
        <p:nvSpPr>
          <p:cNvPr name="TextBox 65" id="65"/>
          <p:cNvSpPr txBox="true"/>
          <p:nvPr/>
        </p:nvSpPr>
        <p:spPr>
          <a:xfrm rot="0">
            <a:off x="1394796" y="4686664"/>
            <a:ext cx="5727997" cy="13843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3999" b="true">
                <a:solidFill>
                  <a:srgbClr val="000000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La  charte graphique </a:t>
            </a:r>
          </a:p>
          <a:p>
            <a:pPr algn="ctr">
              <a:lnSpc>
                <a:spcPts val="5599"/>
              </a:lnSpc>
            </a:pPr>
            <a:r>
              <a:rPr lang="en-US" sz="3999" b="true">
                <a:solidFill>
                  <a:srgbClr val="000000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proposée :</a:t>
            </a:r>
          </a:p>
        </p:txBody>
      </p:sp>
      <p:sp>
        <p:nvSpPr>
          <p:cNvPr name="Freeform 66" id="66">
            <a:hlinkClick r:id="rId5" action="ppaction://hlinksldjump"/>
          </p:cNvPr>
          <p:cNvSpPr/>
          <p:nvPr/>
        </p:nvSpPr>
        <p:spPr>
          <a:xfrm flipH="false" flipV="false" rot="0">
            <a:off x="443498" y="154810"/>
            <a:ext cx="951298" cy="959946"/>
          </a:xfrm>
          <a:custGeom>
            <a:avLst/>
            <a:gdLst/>
            <a:ahLst/>
            <a:cxnLst/>
            <a:rect r="r" b="b" t="t" l="l"/>
            <a:pathLst>
              <a:path h="959946" w="951298">
                <a:moveTo>
                  <a:pt x="0" y="0"/>
                </a:moveTo>
                <a:lnTo>
                  <a:pt x="951298" y="0"/>
                </a:lnTo>
                <a:lnTo>
                  <a:pt x="951298" y="959946"/>
                </a:lnTo>
                <a:lnTo>
                  <a:pt x="0" y="95994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67" id="67"/>
          <p:cNvSpPr txBox="true"/>
          <p:nvPr/>
        </p:nvSpPr>
        <p:spPr>
          <a:xfrm rot="0">
            <a:off x="17259300" y="9210675"/>
            <a:ext cx="152400" cy="200025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9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288000" cy="1269566"/>
            <a:chOff x="0" y="0"/>
            <a:chExt cx="4816593" cy="33437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334371"/>
            </a:xfrm>
            <a:custGeom>
              <a:avLst/>
              <a:gdLst/>
              <a:ahLst/>
              <a:cxnLst/>
              <a:rect r="r" b="b" t="t" l="l"/>
              <a:pathLst>
                <a:path h="334371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34371"/>
                  </a:lnTo>
                  <a:lnTo>
                    <a:pt x="0" y="334371"/>
                  </a:lnTo>
                  <a:close/>
                </a:path>
              </a:pathLst>
            </a:custGeom>
            <a:solidFill>
              <a:srgbClr val="6B1B2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4816593" cy="3819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443498" y="1626575"/>
            <a:ext cx="7345940" cy="8139546"/>
          </a:xfrm>
          <a:custGeom>
            <a:avLst/>
            <a:gdLst/>
            <a:ahLst/>
            <a:cxnLst/>
            <a:rect r="r" b="b" t="t" l="l"/>
            <a:pathLst>
              <a:path h="8139546" w="7345940">
                <a:moveTo>
                  <a:pt x="0" y="0"/>
                </a:moveTo>
                <a:lnTo>
                  <a:pt x="7345940" y="0"/>
                </a:lnTo>
                <a:lnTo>
                  <a:pt x="7345940" y="8139547"/>
                </a:lnTo>
                <a:lnTo>
                  <a:pt x="0" y="813954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8227486" y="1626575"/>
            <a:ext cx="9571894" cy="7394288"/>
          </a:xfrm>
          <a:custGeom>
            <a:avLst/>
            <a:gdLst/>
            <a:ahLst/>
            <a:cxnLst/>
            <a:rect r="r" b="b" t="t" l="l"/>
            <a:pathLst>
              <a:path h="7394288" w="9571894">
                <a:moveTo>
                  <a:pt x="0" y="0"/>
                </a:moveTo>
                <a:lnTo>
                  <a:pt x="9571894" y="0"/>
                </a:lnTo>
                <a:lnTo>
                  <a:pt x="9571894" y="7394289"/>
                </a:lnTo>
                <a:lnTo>
                  <a:pt x="0" y="739428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7" id="7">
            <a:hlinkClick r:id="rId5" action="ppaction://hlinksldjump"/>
          </p:cNvPr>
          <p:cNvSpPr/>
          <p:nvPr/>
        </p:nvSpPr>
        <p:spPr>
          <a:xfrm flipH="false" flipV="false" rot="0">
            <a:off x="443498" y="154810"/>
            <a:ext cx="951298" cy="959946"/>
          </a:xfrm>
          <a:custGeom>
            <a:avLst/>
            <a:gdLst/>
            <a:ahLst/>
            <a:cxnLst/>
            <a:rect r="r" b="b" t="t" l="l"/>
            <a:pathLst>
              <a:path h="959946" w="951298">
                <a:moveTo>
                  <a:pt x="0" y="0"/>
                </a:moveTo>
                <a:lnTo>
                  <a:pt x="951298" y="0"/>
                </a:lnTo>
                <a:lnTo>
                  <a:pt x="951298" y="959946"/>
                </a:lnTo>
                <a:lnTo>
                  <a:pt x="0" y="95994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1648738" y="337286"/>
            <a:ext cx="3233796" cy="5378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79"/>
              </a:lnSpc>
            </a:pPr>
            <a:r>
              <a:rPr lang="en-US" sz="3199" b="true">
                <a:solidFill>
                  <a:srgbClr val="FFFFFF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Notre maquette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7259300" y="9210675"/>
            <a:ext cx="152400" cy="200025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9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288000" cy="1269566"/>
            <a:chOff x="0" y="0"/>
            <a:chExt cx="4816593" cy="33437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334371"/>
            </a:xfrm>
            <a:custGeom>
              <a:avLst/>
              <a:gdLst/>
              <a:ahLst/>
              <a:cxnLst/>
              <a:rect r="r" b="b" t="t" l="l"/>
              <a:pathLst>
                <a:path h="334371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34371"/>
                  </a:lnTo>
                  <a:lnTo>
                    <a:pt x="0" y="334371"/>
                  </a:lnTo>
                  <a:close/>
                </a:path>
              </a:pathLst>
            </a:custGeom>
            <a:solidFill>
              <a:srgbClr val="6B1B2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4816593" cy="3819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2039619" y="1587855"/>
            <a:ext cx="14208761" cy="8383169"/>
          </a:xfrm>
          <a:custGeom>
            <a:avLst/>
            <a:gdLst/>
            <a:ahLst/>
            <a:cxnLst/>
            <a:rect r="r" b="b" t="t" l="l"/>
            <a:pathLst>
              <a:path h="8383169" w="14208761">
                <a:moveTo>
                  <a:pt x="0" y="0"/>
                </a:moveTo>
                <a:lnTo>
                  <a:pt x="14208762" y="0"/>
                </a:lnTo>
                <a:lnTo>
                  <a:pt x="14208762" y="8383169"/>
                </a:lnTo>
                <a:lnTo>
                  <a:pt x="0" y="83831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648738" y="337286"/>
            <a:ext cx="3233796" cy="5378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79"/>
              </a:lnSpc>
            </a:pPr>
            <a:r>
              <a:rPr lang="en-US" sz="3199" b="true">
                <a:solidFill>
                  <a:srgbClr val="FFFFFF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Notre maquette</a:t>
            </a:r>
          </a:p>
        </p:txBody>
      </p:sp>
      <p:sp>
        <p:nvSpPr>
          <p:cNvPr name="Freeform 7" id="7">
            <a:hlinkClick r:id="rId4" action="ppaction://hlinksldjump"/>
          </p:cNvPr>
          <p:cNvSpPr/>
          <p:nvPr/>
        </p:nvSpPr>
        <p:spPr>
          <a:xfrm flipH="false" flipV="false" rot="0">
            <a:off x="443498" y="154810"/>
            <a:ext cx="951298" cy="959946"/>
          </a:xfrm>
          <a:custGeom>
            <a:avLst/>
            <a:gdLst/>
            <a:ahLst/>
            <a:cxnLst/>
            <a:rect r="r" b="b" t="t" l="l"/>
            <a:pathLst>
              <a:path h="959946" w="951298">
                <a:moveTo>
                  <a:pt x="0" y="0"/>
                </a:moveTo>
                <a:lnTo>
                  <a:pt x="951298" y="0"/>
                </a:lnTo>
                <a:lnTo>
                  <a:pt x="951298" y="959946"/>
                </a:lnTo>
                <a:lnTo>
                  <a:pt x="0" y="95994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17259300" y="9210675"/>
            <a:ext cx="152400" cy="200025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9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288000" cy="1269566"/>
            <a:chOff x="0" y="0"/>
            <a:chExt cx="4816593" cy="33437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334371"/>
            </a:xfrm>
            <a:custGeom>
              <a:avLst/>
              <a:gdLst/>
              <a:ahLst/>
              <a:cxnLst/>
              <a:rect r="r" b="b" t="t" l="l"/>
              <a:pathLst>
                <a:path h="334371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34371"/>
                  </a:lnTo>
                  <a:lnTo>
                    <a:pt x="0" y="334371"/>
                  </a:lnTo>
                  <a:close/>
                </a:path>
              </a:pathLst>
            </a:custGeom>
            <a:solidFill>
              <a:srgbClr val="6B1B2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4816593" cy="3819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Freeform 5" id="5">
            <a:hlinkClick r:id="rId3" action="ppaction://hlinksldjump"/>
          </p:cNvPr>
          <p:cNvSpPr/>
          <p:nvPr/>
        </p:nvSpPr>
        <p:spPr>
          <a:xfrm flipH="false" flipV="false" rot="0">
            <a:off x="443498" y="154810"/>
            <a:ext cx="951298" cy="959946"/>
          </a:xfrm>
          <a:custGeom>
            <a:avLst/>
            <a:gdLst/>
            <a:ahLst/>
            <a:cxnLst/>
            <a:rect r="r" b="b" t="t" l="l"/>
            <a:pathLst>
              <a:path h="959946" w="951298">
                <a:moveTo>
                  <a:pt x="0" y="0"/>
                </a:moveTo>
                <a:lnTo>
                  <a:pt x="951298" y="0"/>
                </a:lnTo>
                <a:lnTo>
                  <a:pt x="951298" y="959946"/>
                </a:lnTo>
                <a:lnTo>
                  <a:pt x="0" y="9599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406002" y="1691498"/>
            <a:ext cx="17475995" cy="8060803"/>
          </a:xfrm>
          <a:custGeom>
            <a:avLst/>
            <a:gdLst/>
            <a:ahLst/>
            <a:cxnLst/>
            <a:rect r="r" b="b" t="t" l="l"/>
            <a:pathLst>
              <a:path h="8060803" w="17475995">
                <a:moveTo>
                  <a:pt x="0" y="0"/>
                </a:moveTo>
                <a:lnTo>
                  <a:pt x="17475996" y="0"/>
                </a:lnTo>
                <a:lnTo>
                  <a:pt x="17475996" y="8060803"/>
                </a:lnTo>
                <a:lnTo>
                  <a:pt x="0" y="806080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1648738" y="337286"/>
            <a:ext cx="3233796" cy="5378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79"/>
              </a:lnSpc>
            </a:pPr>
            <a:r>
              <a:rPr lang="en-US" sz="3199" b="true">
                <a:solidFill>
                  <a:srgbClr val="FFFFFF"/>
                </a:solidFill>
                <a:latin typeface="Inria Serif Bold"/>
                <a:ea typeface="Inria Serif Bold"/>
                <a:cs typeface="Inria Serif Bold"/>
                <a:sym typeface="Inria Serif Bold"/>
              </a:rPr>
              <a:t>Notre maquette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7259300" y="9210675"/>
            <a:ext cx="152400" cy="200025"/>
          </a:xfrm>
          <a:prstGeom prst="rect">
            <a:avLst/>
          </a:prstGeom>
        </p:spPr>
        <p:txBody>
          <a:bodyPr anchor="t" rtlCol="false" tIns="0" lIns="0" bIns="0" rIns="0" wrap="none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DAHFoDVDB7k</dc:identifier>
  <dcterms:modified xsi:type="dcterms:W3CDTF">2011-08-01T06:04:30Z</dcterms:modified>
  <cp:revision>1</cp:revision>
  <dc:title>Cave des Vignerons de Saint Laurent de Carnols</dc:title>
</cp:coreProperties>
</file>